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4" r:id="rId3"/>
    <p:sldId id="275" r:id="rId4"/>
    <p:sldId id="276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2145589-73F0-4F45-B0AA-7AC19862382A}">
          <p14:sldIdLst>
            <p14:sldId id="257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7AC"/>
    <a:srgbClr val="2F5897"/>
    <a:srgbClr val="FD5003"/>
    <a:srgbClr val="C46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2750" autoAdjust="0"/>
  </p:normalViewPr>
  <p:slideViewPr>
    <p:cSldViewPr snapToGrid="0">
      <p:cViewPr varScale="1">
        <p:scale>
          <a:sx n="96" d="100"/>
          <a:sy n="96" d="100"/>
        </p:scale>
        <p:origin x="4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3C6B2-935B-4E89-B8EE-CD530B8F445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BD58-7EC2-4AC2-BEA1-3C1A620B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0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3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7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6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4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6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2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95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4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C29B-01F6-4AD4-92F5-7DE401B75AA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1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50274" y="1930658"/>
            <a:ext cx="3408045" cy="294466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403455" y="4150862"/>
            <a:ext cx="125730" cy="167907"/>
          </a:xfrm>
          <a:prstGeom prst="rect">
            <a:avLst/>
          </a:prstGeom>
          <a:pattFill prst="wdDn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230" y="1167669"/>
            <a:ext cx="11074400" cy="2540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08250" y="1435704"/>
            <a:ext cx="145979" cy="2861975"/>
          </a:xfrm>
          <a:prstGeom prst="rect">
            <a:avLst/>
          </a:prstGeom>
          <a:pattFill prst="wdDn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8516583" y="1357719"/>
            <a:ext cx="11708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726600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893969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0847420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Умножение 30"/>
          <p:cNvSpPr/>
          <p:nvPr/>
        </p:nvSpPr>
        <p:spPr>
          <a:xfrm>
            <a:off x="8125931" y="1147908"/>
            <a:ext cx="525670" cy="522514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05744" y="1153633"/>
            <a:ext cx="39251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газораспределительная сеть проложена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АО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«Газпром </a:t>
                </a:r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газораспределение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Владимир»</a:t>
                </a: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20" y="1423046"/>
            <a:ext cx="348307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1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Сельский населенный пункт</a:t>
            </a: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Уличная сеть газораспределения проложена</a:t>
            </a: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Проектное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рабочее давление  </a:t>
            </a:r>
            <a:r>
              <a:rPr 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&lt; 0,3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МПа</a:t>
            </a: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Расстояние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газоиспользующего оборудования до сети газораспределения ГРО не более 200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00" dirty="0">
              <a:ln w="6600">
                <a:solidFill>
                  <a:srgbClr val="FF0000"/>
                </a:solidFill>
                <a:prstDash val="solid"/>
              </a:ln>
              <a:solidFill>
                <a:srgbClr val="FF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142253" y="131311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056832" y="1320789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5400000">
            <a:off x="9209982" y="3707238"/>
            <a:ext cx="89687" cy="1047341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26871" y="3645278"/>
            <a:ext cx="1818987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Стальной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надземный газопровод         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 32 мм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 rot="16200000">
            <a:off x="7213261" y="2419860"/>
            <a:ext cx="1913628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Газопровод ввод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53487"/>
              </p:ext>
            </p:extLst>
          </p:nvPr>
        </p:nvGraphicFramePr>
        <p:xfrm>
          <a:off x="328045" y="4181130"/>
          <a:ext cx="7703530" cy="8791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5259401"/>
                <a:gridCol w="470732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Строительство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газопровода-ввода до границ земельного участка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884,23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Прокладка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стального надземного газопровода диаметром 32 мм в границах земельного участка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314,43*10 = 13 144,30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94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028,53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81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ребуется строительство: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границы земельного участка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газопровода-ввода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границах земельного участка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10 метров сетей газопотребления стального надземного газопровода диаметром 32 мм до отключающего устройства на фасаде здания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032622" y="4274652"/>
            <a:ext cx="4074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м</a:t>
            </a:r>
            <a:endParaRPr lang="ru-RU" sz="900" b="1" dirty="0">
              <a:ln w="0"/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801777" y="4144335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Блок-схема: сопоставление 71"/>
          <p:cNvSpPr/>
          <p:nvPr/>
        </p:nvSpPr>
        <p:spPr>
          <a:xfrm rot="5400000">
            <a:off x="8585294" y="4148669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136" y="5185996"/>
            <a:ext cx="79679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Для объектов индивидуального жилищного строительства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РАЗРАБОТКА ПРОЕКТНОЙ ДОКУМЕНТАЦИИ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и работы </a:t>
            </a:r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ВЫНОСУ ТРАССЫ В НАТУРУ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на устройство систем газоснабжения, проектируемых в границах земельного участка,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НЕ ЯВЛЯЮТСЯ ОБЯЗАТЕЛЬНЫМИ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и возможны только                            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ПО ВОЛЕИЗЪЯВЛЕНИЮ ЗАЯВИТЕЛЯ.</a:t>
            </a:r>
          </a:p>
        </p:txBody>
      </p:sp>
    </p:spTree>
    <p:extLst>
      <p:ext uri="{BB962C8B-B14F-4D97-AF65-F5344CB8AC3E}">
        <p14:creationId xmlns:p14="http://schemas.microsoft.com/office/powerpoint/2010/main" val="15671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46142" y="1766594"/>
            <a:ext cx="3812178" cy="320136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62249" y="1259798"/>
            <a:ext cx="193823" cy="40461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6742119" y="3685274"/>
            <a:ext cx="11708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множение 30"/>
          <p:cNvSpPr/>
          <p:nvPr/>
        </p:nvSpPr>
        <p:spPr>
          <a:xfrm>
            <a:off x="8166131" y="4076906"/>
            <a:ext cx="363961" cy="330988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АО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«Газпром </a:t>
                </a:r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газораспределение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Владимир»</a:t>
                </a: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19" y="1423046"/>
            <a:ext cx="6275481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Сеть газораспределения (с давлением не более 0,3 МПа) диаметром 63 мм из полиэтилена построена и проходит в границах земельного участка (при условии наличия в точке врезки газопровода (согласно техническим условиям) низкого или среднего давления).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5400000">
            <a:off x="9236093" y="4330225"/>
            <a:ext cx="88588" cy="752335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26871" y="3645278"/>
            <a:ext cx="1818987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Полиэтиленовый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подземный газопровод         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 32 мм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 rot="16200000">
            <a:off x="6596442" y="2842423"/>
            <a:ext cx="351128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900" b="1" dirty="0" smtClean="0">
                <a:ln w="0"/>
                <a:latin typeface="Times New Roman" pitchFamily="18" charset="0"/>
                <a:cs typeface="Times New Roman" pitchFamily="18" charset="0"/>
              </a:rPr>
              <a:t>Сеть        газораспределения с давлением до 0,3 МПа, </a:t>
            </a:r>
            <a:r>
              <a:rPr lang="ru-RU" sz="900" b="1" dirty="0">
                <a:ln w="0"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 </a:t>
            </a:r>
            <a:r>
              <a:rPr lang="ru-RU" sz="900" b="1" dirty="0" smtClean="0">
                <a:ln w="0"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63 мм</a:t>
            </a:r>
            <a:endParaRPr lang="ru-RU" sz="1000" b="1" dirty="0" smtClean="0">
              <a:ln w="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4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Требуется: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Обеспечить врезку в существующую сеть газораспределения, проходящую в границах земельного участка,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 проложить 10 метров сетей газопотребления подземного полиэтиленового газопровода диаметром 32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мм до отключающего устройства на фасаде здания.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032622" y="4683803"/>
            <a:ext cx="4074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м</a:t>
            </a:r>
            <a:endParaRPr lang="ru-RU" sz="900" b="1" dirty="0">
              <a:ln w="0"/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801777" y="4144335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Блок-схема: сопоставление 71"/>
          <p:cNvSpPr/>
          <p:nvPr/>
        </p:nvSpPr>
        <p:spPr>
          <a:xfrm rot="5400000">
            <a:off x="8493721" y="415177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8703208" y="4136085"/>
            <a:ext cx="92950" cy="217739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9670623" y="4170107"/>
            <a:ext cx="91061" cy="119197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8815631" y="4197678"/>
            <a:ext cx="88588" cy="553008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9638155" y="4184173"/>
            <a:ext cx="94673" cy="566513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8604753" y="4535472"/>
            <a:ext cx="12892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4564"/>
              </p:ext>
            </p:extLst>
          </p:nvPr>
        </p:nvGraphicFramePr>
        <p:xfrm>
          <a:off x="328045" y="4181130"/>
          <a:ext cx="7703530" cy="10300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5259401"/>
                <a:gridCol w="470732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Врезка в сеть газораспределения, проходящую в границах земельного участка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567,44</a:t>
                      </a:r>
                    </a:p>
                  </a:txBody>
                  <a:tcPr marL="9525" marR="9525" marT="9525" marB="0" anchor="ctr"/>
                </a:tc>
              </a:tr>
              <a:tr h="384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Прокладка полиэтиленового подземного газопровода диаметром 32 мм в границах земельного участка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1001,69*10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10 016,90</a:t>
                      </a:r>
                    </a:p>
                  </a:txBody>
                  <a:tcPr marL="9525" marR="9525" marT="9525" marB="0" anchor="ctr"/>
                </a:tc>
              </a:tr>
              <a:tr h="23081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19 584,34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886409" y="3993051"/>
            <a:ext cx="327288" cy="1745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44800" y="3983832"/>
            <a:ext cx="1041609" cy="92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78202" y="5410811"/>
            <a:ext cx="79679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Для объектов индивидуального жилищного строительства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РАЗРАБОТКА ПРОЕКТНОЙ ДОКУМЕНТАЦИИ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и работы </a:t>
            </a:r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ВЫНОСУ ТРАССЫ В НАТУРУ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на устройство систем газоснабжения, проектируемых в границах земельного участка,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НЕ ЯВЛЯЮТСЯ ОБЯЗАТЕЛЬНЫМИ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и возможны только                            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ПО ВОЛЕИЗЪЯВЛЕНИЮ ЗАЯВИТЕЛЯ.</a:t>
            </a:r>
          </a:p>
        </p:txBody>
      </p:sp>
    </p:spTree>
    <p:extLst>
      <p:ext uri="{BB962C8B-B14F-4D97-AF65-F5344CB8AC3E}">
        <p14:creationId xmlns:p14="http://schemas.microsoft.com/office/powerpoint/2010/main" val="42186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84616" y="1766594"/>
            <a:ext cx="3473703" cy="320136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9230" y="1167669"/>
            <a:ext cx="11074400" cy="2540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94049" y="1394956"/>
            <a:ext cx="160992" cy="29200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9105738" y="1427418"/>
            <a:ext cx="12769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412759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893969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0847420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Умножение 30"/>
          <p:cNvSpPr/>
          <p:nvPr/>
        </p:nvSpPr>
        <p:spPr>
          <a:xfrm>
            <a:off x="7890095" y="1151567"/>
            <a:ext cx="517728" cy="486777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05744" y="1153633"/>
            <a:ext cx="39251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газораспределительная сеть проложена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АО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«Газпром </a:t>
                </a:r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газораспределение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Владимир»</a:t>
                </a: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19" y="1423046"/>
            <a:ext cx="62754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сеть газораспределения, газопровод-ввод до границы земельного участка и сети газопотребления в границах земельного участка заявителя построены.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142253" y="131311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056832" y="1320789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285420" y="3939957"/>
            <a:ext cx="181898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Сеть газопотребления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Требуется: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в границах земельного участка -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фактическое резьбовое присоединение внешней и внутренней сети газопотребления в границах земельного участка и обеспечить первичный пуск газа в установленное газоиспользующее оборудование заявителя – 1 единица (плита).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737599" y="4154474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Блок-схема: сопоставление 71"/>
          <p:cNvSpPr/>
          <p:nvPr/>
        </p:nvSpPr>
        <p:spPr>
          <a:xfrm rot="5400000">
            <a:off x="8443105" y="4167946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9105542" y="3687700"/>
            <a:ext cx="105246" cy="1112305"/>
          </a:xfrm>
          <a:prstGeom prst="rect">
            <a:avLst/>
          </a:prstGeom>
          <a:solidFill>
            <a:srgbClr val="357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02361"/>
              </p:ext>
            </p:extLst>
          </p:nvPr>
        </p:nvGraphicFramePr>
        <p:xfrm>
          <a:off x="328045" y="4181130"/>
          <a:ext cx="7703530" cy="990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5259401"/>
                <a:gridCol w="470732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9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Фактическое резьбовое соединение внешней и внутренней сети газопотребления и первичный пуск газа в газоиспользующее оборудование индивидуального жилого дома с одним газоиспользующим оборудованием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625,84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8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работ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НДС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625,84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 rot="5400000">
            <a:off x="9868390" y="4216802"/>
            <a:ext cx="94090" cy="45719"/>
          </a:xfrm>
          <a:prstGeom prst="rect">
            <a:avLst/>
          </a:prstGeom>
          <a:pattFill prst="ltUpDiag">
            <a:fgClr>
              <a:srgbClr val="3577AC"/>
            </a:fgClr>
            <a:bgClr>
              <a:schemeClr val="bg1"/>
            </a:bgClr>
          </a:patt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25612" y="4443089"/>
            <a:ext cx="1645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ln w="0"/>
                <a:latin typeface="Times New Roman" pitchFamily="18" charset="0"/>
                <a:cs typeface="Times New Roman" pitchFamily="18" charset="0"/>
              </a:rPr>
              <a:t>Резьбовое </a:t>
            </a:r>
            <a:r>
              <a:rPr lang="ru-RU" sz="900" b="1" dirty="0">
                <a:ln w="0"/>
                <a:latin typeface="Times New Roman" pitchFamily="18" charset="0"/>
                <a:cs typeface="Times New Roman" pitchFamily="18" charset="0"/>
              </a:rPr>
              <a:t>соединение внешней и внутренней сети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9744198" y="4308533"/>
            <a:ext cx="178913" cy="18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8628435" y="4491971"/>
            <a:ext cx="11157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 rot="16200000">
            <a:off x="7764607" y="3159146"/>
            <a:ext cx="117814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000" b="1" dirty="0" smtClean="0">
                <a:ln w="0"/>
                <a:latin typeface="Times New Roman" pitchFamily="18" charset="0"/>
                <a:cs typeface="Times New Roman" pitchFamily="18" charset="0"/>
              </a:rPr>
              <a:t>Газопровод-ввод</a:t>
            </a:r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8176440" y="4082654"/>
            <a:ext cx="160992" cy="325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84616" y="1766594"/>
            <a:ext cx="3473703" cy="320136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9230" y="1167669"/>
            <a:ext cx="11074400" cy="2540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46141" y="1402116"/>
            <a:ext cx="191371" cy="29129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8426161" y="1407692"/>
            <a:ext cx="12769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592759" y="130752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893969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0847420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Умножение 30"/>
          <p:cNvSpPr/>
          <p:nvPr/>
        </p:nvSpPr>
        <p:spPr>
          <a:xfrm>
            <a:off x="8009867" y="1161395"/>
            <a:ext cx="517728" cy="486777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05744" y="1153633"/>
            <a:ext cx="39251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газораспределительная сеть проложена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АО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«Газпром </a:t>
                </a:r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газораспределение </a:t>
                </a:r>
                <a:r>
                  <a:rPr lang="ru-RU" sz="200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Владимир»</a:t>
                </a: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19" y="1423046"/>
            <a:ext cx="62754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сеть газораспределения, газопровод-ввод до границы земельного участка и сети газопотребления в границах земельного участка заявителя построены.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142253" y="131311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056832" y="1320789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285420" y="3939957"/>
            <a:ext cx="181898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Сеть газопотребления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Требуется: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в границах земельного участка -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фактическое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сварное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присоединение внешней и внутренней сети газопотребления в границах земельного участка и обеспечить первичный пуск газа в установленное газоиспользующее оборудование заявителя – 1 единица (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плита + газовый котел).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737599" y="4166379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Блок-схема: сопоставление 71"/>
          <p:cNvSpPr/>
          <p:nvPr/>
        </p:nvSpPr>
        <p:spPr>
          <a:xfrm rot="5400000">
            <a:off x="8443105" y="4167946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9096567" y="3685868"/>
            <a:ext cx="105246" cy="1130256"/>
          </a:xfrm>
          <a:prstGeom prst="rect">
            <a:avLst/>
          </a:prstGeom>
          <a:solidFill>
            <a:srgbClr val="357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53672"/>
              </p:ext>
            </p:extLst>
          </p:nvPr>
        </p:nvGraphicFramePr>
        <p:xfrm>
          <a:off x="328045" y="4181130"/>
          <a:ext cx="7703530" cy="990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5259401"/>
                <a:gridCol w="470732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9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Фактическое сварное соединение внешней и внутренней сети газопотребления и первичный пуск газа в газоиспользующее оборудование индивидуального жилого дома с двумя единицами газоиспользующего оборудования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2 0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8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работ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НДС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2 0</a:t>
                      </a: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 rot="5400000">
            <a:off x="9868390" y="4228707"/>
            <a:ext cx="94090" cy="45719"/>
          </a:xfrm>
          <a:prstGeom prst="rect">
            <a:avLst/>
          </a:prstGeom>
          <a:pattFill prst="ltUpDiag">
            <a:fgClr>
              <a:srgbClr val="3577AC"/>
            </a:fgClr>
            <a:bgClr>
              <a:schemeClr val="bg1"/>
            </a:bgClr>
          </a:patt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25612" y="4443089"/>
            <a:ext cx="1645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smtClean="0">
                <a:ln w="0"/>
                <a:latin typeface="Times New Roman" pitchFamily="18" charset="0"/>
                <a:cs typeface="Times New Roman" pitchFamily="18" charset="0"/>
              </a:rPr>
              <a:t>Сварное </a:t>
            </a:r>
            <a:r>
              <a:rPr lang="ru-RU" sz="900" b="1" dirty="0">
                <a:ln w="0"/>
                <a:latin typeface="Times New Roman" pitchFamily="18" charset="0"/>
                <a:cs typeface="Times New Roman" pitchFamily="18" charset="0"/>
              </a:rPr>
              <a:t>соединение внешней и внутренней сети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9744198" y="4308533"/>
            <a:ext cx="178913" cy="18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8628435" y="4491971"/>
            <a:ext cx="11157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rot="16200000">
            <a:off x="7661648" y="3160476"/>
            <a:ext cx="117814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000" b="1" dirty="0" smtClean="0">
                <a:ln w="0"/>
                <a:latin typeface="Times New Roman" pitchFamily="18" charset="0"/>
                <a:cs typeface="Times New Roman" pitchFamily="18" charset="0"/>
              </a:rPr>
              <a:t>Газопровод-ввод</a:t>
            </a:r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8202486" y="4115844"/>
            <a:ext cx="160992" cy="27368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2013</TotalTime>
  <Words>714</Words>
  <Application>Microsoft Office PowerPoint</Application>
  <PresentationFormat>Широкоэкранный</PresentationFormat>
  <Paragraphs>117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Жуков</dc:creator>
  <cp:lastModifiedBy>Жуков Сергей Александрович</cp:lastModifiedBy>
  <cp:revision>138</cp:revision>
  <cp:lastPrinted>2018-07-24T13:56:07Z</cp:lastPrinted>
  <dcterms:created xsi:type="dcterms:W3CDTF">2017-10-28T16:38:35Z</dcterms:created>
  <dcterms:modified xsi:type="dcterms:W3CDTF">2018-07-26T06:48:43Z</dcterms:modified>
</cp:coreProperties>
</file>