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81" r:id="rId2"/>
    <p:sldId id="262" r:id="rId3"/>
    <p:sldId id="349" r:id="rId4"/>
    <p:sldId id="355" r:id="rId5"/>
    <p:sldId id="382" r:id="rId6"/>
    <p:sldId id="385" r:id="rId7"/>
    <p:sldId id="430" r:id="rId8"/>
    <p:sldId id="389" r:id="rId9"/>
    <p:sldId id="433" r:id="rId10"/>
    <p:sldId id="390" r:id="rId11"/>
    <p:sldId id="401" r:id="rId12"/>
    <p:sldId id="400" r:id="rId13"/>
    <p:sldId id="402" r:id="rId14"/>
    <p:sldId id="421" r:id="rId15"/>
    <p:sldId id="432" r:id="rId16"/>
    <p:sldId id="391" r:id="rId17"/>
    <p:sldId id="392" r:id="rId18"/>
    <p:sldId id="424" r:id="rId19"/>
    <p:sldId id="440" r:id="rId20"/>
    <p:sldId id="410" r:id="rId21"/>
    <p:sldId id="415" r:id="rId22"/>
    <p:sldId id="425" r:id="rId23"/>
    <p:sldId id="403" r:id="rId24"/>
    <p:sldId id="429" r:id="rId25"/>
    <p:sldId id="426" r:id="rId26"/>
    <p:sldId id="435" r:id="rId27"/>
    <p:sldId id="437" r:id="rId28"/>
    <p:sldId id="394" r:id="rId29"/>
    <p:sldId id="438" r:id="rId30"/>
    <p:sldId id="439" r:id="rId31"/>
    <p:sldId id="395" r:id="rId32"/>
    <p:sldId id="396" r:id="rId33"/>
    <p:sldId id="397" r:id="rId34"/>
    <p:sldId id="398" r:id="rId35"/>
    <p:sldId id="379" r:id="rId3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EFF6A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4052" autoAdjust="0"/>
    <p:restoredTop sz="93826" autoAdjust="0"/>
  </p:normalViewPr>
  <p:slideViewPr>
    <p:cSldViewPr>
      <p:cViewPr varScale="1">
        <p:scale>
          <a:sx n="72" d="100"/>
          <a:sy n="72" d="100"/>
        </p:scale>
        <p:origin x="9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3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7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68D0983A-4C7E-4B5F-A9C8-EE23FDF89C7B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8C67875F-7694-4913-B8F7-8A053F074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92E777A7-DE69-47D5-84DF-581133C52885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75" tIns="45638" rIns="91275" bIns="4563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4007B0E0-4C4E-4FD1-8222-3D377BD43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7B0E0-4C4E-4FD1-8222-3D377BD4306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7B0E0-4C4E-4FD1-8222-3D377BD4306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0A4B0-8BB9-425D-910A-401E390D7C87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://karkas52.ru/uploads/img/1353757738_news_1663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3116"/>
            <a:ext cx="8296279" cy="321471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ОТЧЕТ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  администрации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муниципального образования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Андреевское сельское поселение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по итогам работы 2023 года</a:t>
            </a:r>
            <a:r>
              <a:rPr lang="ru-RU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1224136" cy="16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14612" y="5786454"/>
            <a:ext cx="3065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/>
              </a:rPr>
              <a:t>21.02.2024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/>
              </a:rPr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5652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 Объем первоначальных расходов бюджета муниципального образования Андреевское сельское поселение на 2023 год запланирован в сумме 29 797,5 </a:t>
            </a:r>
            <a:r>
              <a:rPr lang="ru-RU" dirty="0" err="1"/>
              <a:t>тыс.рублей</a:t>
            </a:r>
            <a:r>
              <a:rPr lang="ru-RU" dirty="0"/>
              <a:t>.     </a:t>
            </a:r>
          </a:p>
          <a:p>
            <a:r>
              <a:rPr lang="ru-RU" dirty="0"/>
              <a:t>       В результате внесения изменений и дополнений от 17.02.2023г. № 3/23, 12.04.2023г. № 7/26, 28.06.2023г. № 13/30, 28.07.2023г. № 14/31, 26.10.2023г. № 28/35, 26.12.2023г. № 37/38  план увеличен на 53,15 % и составил 45 636,9 </a:t>
            </a:r>
            <a:r>
              <a:rPr lang="ru-RU" dirty="0" err="1"/>
              <a:t>тыс.рублей</a:t>
            </a:r>
            <a:r>
              <a:rPr lang="ru-RU" dirty="0"/>
              <a:t>,  фактическое исполнение за 2023 год составило 44 602,9 тыс. рублей, или 97,7% от плана на год.</a:t>
            </a:r>
          </a:p>
          <a:p>
            <a:r>
              <a:rPr lang="ru-RU" dirty="0"/>
              <a:t>В отчетном финансовом году расходы бюджета осуществлялись в рамках семи   муниципальных программ и не программных расходов органов исполнительной власти.</a:t>
            </a:r>
          </a:p>
          <a:p>
            <a:r>
              <a:rPr lang="ru-RU" dirty="0"/>
              <a:t>Фактический объем финансирования муниципальных программ муниципального образования Андреевское сельское поселение составил 40 846,8 </a:t>
            </a:r>
            <a:r>
              <a:rPr lang="ru-RU" dirty="0" err="1"/>
              <a:t>тыс.рублей</a:t>
            </a:r>
            <a:r>
              <a:rPr lang="ru-RU" dirty="0"/>
              <a:t> (91,6 % от общего объема расходов бюджета).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Расходы бюджета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 useBgFill="1">
        <p:nvSpPr>
          <p:cNvPr id="9" name="Заголовок 3"/>
          <p:cNvSpPr txBox="1">
            <a:spLocks/>
          </p:cNvSpPr>
          <p:nvPr/>
        </p:nvSpPr>
        <p:spPr>
          <a:xfrm>
            <a:off x="571472" y="412240"/>
            <a:ext cx="8229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atin typeface="+mj-lt"/>
                <a:ea typeface="+mj-ea"/>
                <a:cs typeface="+mj-cs"/>
              </a:rPr>
              <a:t>МЦП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Пожарная безопасность 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781128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/>
              <a:t>В рамках муниципальной программы "Пожарная безопасность и защита населения на территории муниципального образования Андреевское сельское поселение от чрезвычайных ситуаций» использованы денежные средства в сумме 146,3 тыс. рублей, 99,9 % от плана на год.</a:t>
            </a:r>
          </a:p>
          <a:p>
            <a:r>
              <a:rPr lang="ru-RU" sz="2000" dirty="0"/>
              <a:t>В области пожарной безопасности:</a:t>
            </a:r>
          </a:p>
          <a:p>
            <a:r>
              <a:rPr lang="ru-RU" sz="2000" dirty="0"/>
              <a:t>- мероприятия, исключающие возможность переброса огня от лесных пожаров и </a:t>
            </a:r>
            <a:r>
              <a:rPr lang="ru-RU" sz="2000" dirty="0" err="1"/>
              <a:t>сельхозпалов</a:t>
            </a:r>
            <a:r>
              <a:rPr lang="ru-RU" sz="2000" dirty="0"/>
              <a:t> на населенные пункты (опашка в четырех населенных пунктах -17км) в сумме 87,1,0 </a:t>
            </a:r>
            <a:r>
              <a:rPr lang="ru-RU" sz="2000" dirty="0" err="1"/>
              <a:t>тыс.рублей</a:t>
            </a:r>
            <a:r>
              <a:rPr lang="ru-RU" sz="2000" dirty="0"/>
              <a:t>;</a:t>
            </a:r>
          </a:p>
          <a:p>
            <a:r>
              <a:rPr lang="ru-RU" sz="2000" dirty="0"/>
              <a:t>- расходы на  оборудование подъездных путей к водоемам, очистку противопожарных водоёмов (зачистка подъездов к пожарным гидрантам </a:t>
            </a:r>
            <a:r>
              <a:rPr lang="ru-RU" sz="2000" dirty="0" err="1"/>
              <a:t>п.Красный</a:t>
            </a:r>
            <a:r>
              <a:rPr lang="ru-RU" sz="2000" dirty="0"/>
              <a:t> Богатырь, </a:t>
            </a:r>
            <a:r>
              <a:rPr lang="ru-RU" sz="2000" dirty="0" err="1"/>
              <a:t>п.Андреево</a:t>
            </a:r>
            <a:r>
              <a:rPr lang="ru-RU" sz="2000" dirty="0"/>
              <a:t>, </a:t>
            </a:r>
            <a:r>
              <a:rPr lang="ru-RU" sz="2000" dirty="0" err="1"/>
              <a:t>п.Болотский</a:t>
            </a:r>
            <a:r>
              <a:rPr lang="ru-RU" sz="2000" dirty="0"/>
              <a:t>)- 13,2 </a:t>
            </a:r>
            <a:r>
              <a:rPr lang="ru-RU" sz="2000" dirty="0" err="1"/>
              <a:t>тыс.рублей</a:t>
            </a:r>
            <a:endParaRPr lang="ru-RU" sz="2000" dirty="0"/>
          </a:p>
          <a:p>
            <a:r>
              <a:rPr lang="ru-RU" sz="2000" dirty="0"/>
              <a:t>- прочие мероприятия в рамках пожарной безопасности приобретение противопожарного инвентаря (материальные запасы по пожарной безопасности( комплект рукавов, каска)) – 16,7 </a:t>
            </a:r>
            <a:r>
              <a:rPr lang="ru-RU" sz="2000" dirty="0" err="1"/>
              <a:t>тыс.рублей</a:t>
            </a:r>
            <a:r>
              <a:rPr lang="ru-RU" sz="2000" dirty="0"/>
              <a:t>.</a:t>
            </a:r>
          </a:p>
          <a:p>
            <a:r>
              <a:rPr lang="ru-RU" sz="2000" dirty="0"/>
              <a:t>В области гражданской обороны:</a:t>
            </a:r>
          </a:p>
          <a:p>
            <a:r>
              <a:rPr lang="ru-RU" sz="2000" dirty="0"/>
              <a:t>- подготовка населения и организация к действиям в чрезвычайной ситуации в мирное и военное время (информационный материал (таблички) 39шт.)- 29,3 </a:t>
            </a:r>
            <a:r>
              <a:rPr lang="ru-RU" sz="2000" dirty="0" err="1"/>
              <a:t>тыс.рублей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r>
              <a:rPr lang="ru-RU" sz="2000" dirty="0" smtClean="0"/>
              <a:t> 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Пожарная безопасность </a:t>
            </a:r>
            <a:endParaRPr lang="ru-RU" sz="3600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928520" cy="464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816424" cy="464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20190208_1629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 useBgFill="1">
        <p:nvSpPr>
          <p:cNvPr id="10" name="Заголовок 3"/>
          <p:cNvSpPr txBox="1"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Пожарная безопасность </a:t>
            </a:r>
            <a:endParaRPr lang="ru-RU" sz="3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600199"/>
            <a:ext cx="3714750" cy="4525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45973"/>
            <a:ext cx="8229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Расходы в области национальной экономики</a:t>
            </a:r>
            <a:endParaRPr lang="ru-RU" sz="3600" dirty="0"/>
          </a:p>
        </p:txBody>
      </p:sp>
      <p:sp>
        <p:nvSpPr>
          <p:cNvPr id="5" name="Содержимое 6"/>
          <p:cNvSpPr txBox="1">
            <a:spLocks/>
          </p:cNvSpPr>
          <p:nvPr/>
        </p:nvSpPr>
        <p:spPr>
          <a:xfrm>
            <a:off x="467544" y="2132856"/>
            <a:ext cx="8208912" cy="424847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 smtClean="0"/>
              <a:t>осуществление </a:t>
            </a:r>
            <a:r>
              <a:rPr lang="ru-RU" sz="4000" dirty="0"/>
              <a:t>части полномочий муниципального района по содержанию автомобильных дорог общего пользования местного </a:t>
            </a:r>
            <a:r>
              <a:rPr lang="ru-RU" sz="4000" dirty="0" smtClean="0"/>
              <a:t>значения- </a:t>
            </a:r>
            <a:r>
              <a:rPr lang="ru-RU" sz="4000" dirty="0"/>
              <a:t>составили в сумме 3 459,9 </a:t>
            </a:r>
            <a:r>
              <a:rPr lang="ru-RU" sz="4000" dirty="0" err="1"/>
              <a:t>тыс.рублей</a:t>
            </a:r>
            <a:r>
              <a:rPr lang="ru-RU" sz="4000" dirty="0"/>
              <a:t>, 52,2 % от плана на год: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/>
              <a:t> - содержание автомобильных дорог общего пользования местного значения в населенных пунктах в зимний период (сезонность осуществления расходов);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/>
              <a:t>-  подсыпка уличных дорог щебнем в населенных пунктах: </a:t>
            </a:r>
            <a:r>
              <a:rPr lang="ru-RU" sz="4000" dirty="0" err="1"/>
              <a:t>п.Андреево</a:t>
            </a:r>
            <a:r>
              <a:rPr lang="ru-RU" sz="4000" dirty="0"/>
              <a:t> ул. Лесная, Буровая, Учительская, проезд на ул. Спортивная, Парковая, Школьный проезд, Песочная, Парковый проезд от школы, Красная слобода, Коммунистическая-Буровая, Труда (до КП) проезды №1, №4, </a:t>
            </a:r>
            <a:r>
              <a:rPr lang="ru-RU" sz="4000" dirty="0" err="1"/>
              <a:t>с.Ликино</a:t>
            </a:r>
            <a:r>
              <a:rPr lang="ru-RU" sz="4000" dirty="0"/>
              <a:t>  ул. Озерная, Лесная, </a:t>
            </a:r>
            <a:r>
              <a:rPr lang="ru-RU" sz="4000" dirty="0" err="1"/>
              <a:t>п.Тюрмеровка</a:t>
            </a:r>
            <a:r>
              <a:rPr lang="ru-RU" sz="4000" dirty="0"/>
              <a:t> </a:t>
            </a:r>
            <a:r>
              <a:rPr lang="ru-RU" sz="4000" dirty="0" err="1"/>
              <a:t>ул.Луговая</a:t>
            </a:r>
            <a:r>
              <a:rPr lang="ru-RU" sz="4000" dirty="0"/>
              <a:t>- (1153,8 тонн).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ru-RU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153640"/>
            <a:ext cx="8229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Содержание автомобильных дорог общего пользования местного значения в населенных пунктах в зимний период</a:t>
            </a:r>
            <a:endParaRPr lang="ru-RU" sz="28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345638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88840"/>
            <a:ext cx="33123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>
            <a:normAutofit fontScale="32500" lnSpcReduction="20000"/>
          </a:bodyPr>
          <a:lstStyle/>
          <a:p>
            <a:r>
              <a:rPr lang="ru-RU" sz="5500" dirty="0"/>
              <a:t>В области жилищного хозяйства в рамках муниципальной программы  «Капитальный ремонт муниципального жилого фонда муниципального образования Андреевское сельское поселение» израсходованы денежные средства в сумме 5 161,7 </a:t>
            </a:r>
            <a:r>
              <a:rPr lang="ru-RU" sz="5500" dirty="0" err="1"/>
              <a:t>тыс.рублей</a:t>
            </a:r>
            <a:r>
              <a:rPr lang="ru-RU" sz="5500" dirty="0"/>
              <a:t> или 99,9% от плана на год:</a:t>
            </a:r>
          </a:p>
          <a:p>
            <a:r>
              <a:rPr lang="ru-RU" sz="5500" dirty="0"/>
              <a:t> - на ремонт муниципальных квартир израсходовано из средств местного бюджета 927,8  </a:t>
            </a:r>
            <a:r>
              <a:rPr lang="ru-RU" sz="5500" dirty="0" err="1"/>
              <a:t>тыс.рублей</a:t>
            </a:r>
            <a:r>
              <a:rPr lang="ru-RU" sz="5500" dirty="0"/>
              <a:t> или 99,9% от плана  на год (</a:t>
            </a:r>
            <a:r>
              <a:rPr lang="ru-RU" sz="5500" dirty="0" err="1"/>
              <a:t>п.Тюрмеровка</a:t>
            </a:r>
            <a:r>
              <a:rPr lang="ru-RU" sz="5500" dirty="0"/>
              <a:t>,  </a:t>
            </a:r>
            <a:r>
              <a:rPr lang="ru-RU" sz="5500" dirty="0" err="1"/>
              <a:t>п.Болотский</a:t>
            </a:r>
            <a:r>
              <a:rPr lang="ru-RU" sz="5500" dirty="0"/>
              <a:t>, </a:t>
            </a:r>
            <a:r>
              <a:rPr lang="ru-RU" sz="5500" dirty="0" err="1"/>
              <a:t>п.Красный</a:t>
            </a:r>
            <a:r>
              <a:rPr lang="ru-RU" sz="5500" dirty="0"/>
              <a:t> Богатырь, </a:t>
            </a:r>
            <a:r>
              <a:rPr lang="ru-RU" sz="5500" dirty="0" err="1"/>
              <a:t>д.Новая</a:t>
            </a:r>
            <a:r>
              <a:rPr lang="ru-RU" sz="5500" dirty="0"/>
              <a:t>).</a:t>
            </a:r>
          </a:p>
          <a:p>
            <a:r>
              <a:rPr lang="ru-RU" sz="5500" dirty="0"/>
              <a:t> - на ремонт муниципального жилого фонда за счет средств бюджета МО «</a:t>
            </a:r>
            <a:r>
              <a:rPr lang="ru-RU" sz="5500" dirty="0" err="1"/>
              <a:t>Судогодский</a:t>
            </a:r>
            <a:r>
              <a:rPr lang="ru-RU" sz="5500" dirty="0"/>
              <a:t> район» израсходовано 614,5 </a:t>
            </a:r>
            <a:r>
              <a:rPr lang="ru-RU" sz="5500" dirty="0" err="1"/>
              <a:t>тыс.рублей</a:t>
            </a:r>
            <a:r>
              <a:rPr lang="ru-RU" sz="5500" dirty="0"/>
              <a:t> (перевод муниципальных квартир на индивидуальное газовое отопление </a:t>
            </a:r>
            <a:r>
              <a:rPr lang="ru-RU" sz="5500" dirty="0" err="1"/>
              <a:t>п.Андреево</a:t>
            </a:r>
            <a:r>
              <a:rPr lang="ru-RU" sz="5500" dirty="0"/>
              <a:t> 2 квартиры, </a:t>
            </a:r>
            <a:r>
              <a:rPr lang="ru-RU" sz="5500" dirty="0" err="1"/>
              <a:t>п.Болотский</a:t>
            </a:r>
            <a:r>
              <a:rPr lang="ru-RU" sz="5500" dirty="0"/>
              <a:t> 1 квартира, ремонт крыши </a:t>
            </a:r>
            <a:r>
              <a:rPr lang="ru-RU" sz="5500" dirty="0" err="1"/>
              <a:t>п.Андреево</a:t>
            </a:r>
            <a:r>
              <a:rPr lang="ru-RU" sz="5500" dirty="0"/>
              <a:t> </a:t>
            </a:r>
            <a:r>
              <a:rPr lang="ru-RU" sz="5500" dirty="0" err="1"/>
              <a:t>ул.Труда</a:t>
            </a:r>
            <a:r>
              <a:rPr lang="ru-RU" sz="5500" dirty="0"/>
              <a:t> д.5 кв.3,12);</a:t>
            </a:r>
          </a:p>
          <a:p>
            <a:r>
              <a:rPr lang="ru-RU" sz="5500" dirty="0"/>
              <a:t>- произведены расходы на оплату взносов на капитальный ремонт общего имущества в многоквартирных домах за 2023 год (624 квартиры, площадь 2900,58 </a:t>
            </a:r>
            <a:r>
              <a:rPr lang="ru-RU" sz="5500" dirty="0" err="1"/>
              <a:t>кв.м</a:t>
            </a:r>
            <a:r>
              <a:rPr lang="ru-RU" sz="5500" dirty="0"/>
              <a:t>) в сумме 291,1 </a:t>
            </a:r>
            <a:r>
              <a:rPr lang="ru-RU" sz="5500" dirty="0" err="1"/>
              <a:t>тыс.рублей</a:t>
            </a:r>
            <a:r>
              <a:rPr lang="ru-RU" sz="5500" dirty="0"/>
              <a:t>.</a:t>
            </a:r>
          </a:p>
          <a:p>
            <a:r>
              <a:rPr lang="ru-RU" sz="5500" dirty="0"/>
              <a:t>- газификация муниципальных квартир в рамках регионального проекта "Энергосбережение и повышение энергетической эффективности в энергетическом комплексе области" средства областного бюджета 95% и местного бюджета 5% (19 муниципальных квартир) 3 328,3 </a:t>
            </a:r>
            <a:r>
              <a:rPr lang="ru-RU" sz="5500" dirty="0" err="1"/>
              <a:t>тыс.рублей</a:t>
            </a:r>
            <a:r>
              <a:rPr lang="ru-RU" sz="5500" dirty="0"/>
              <a:t>.</a:t>
            </a:r>
          </a:p>
          <a:p>
            <a:pPr marL="0" indent="0">
              <a:buNone/>
            </a:pPr>
            <a:endParaRPr lang="ru-RU" sz="7200" dirty="0" smtClean="0"/>
          </a:p>
          <a:p>
            <a:endParaRPr lang="ru-RU" b="1" dirty="0" smtClean="0"/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Мероприятий по капитальному ремонту муниципального жилого фонда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643602"/>
          </a:xfrm>
        </p:spPr>
        <p:txBody>
          <a:bodyPr>
            <a:noAutofit/>
          </a:bodyPr>
          <a:lstStyle/>
          <a:p>
            <a:r>
              <a:rPr lang="ru-RU" sz="1600" u="sng" dirty="0" smtClean="0"/>
              <a:t>   </a:t>
            </a:r>
            <a:r>
              <a:rPr lang="ru-RU" sz="1600" dirty="0" smtClean="0"/>
              <a:t>В </a:t>
            </a:r>
            <a:r>
              <a:rPr lang="ru-RU" sz="1600" dirty="0"/>
              <a:t>рамках благоустройства исполнены бюджетные средства по муниципальной программе "Благоустройство территории муниципального образования Андреевское сельское поселение»  сумме 11205,6 </a:t>
            </a:r>
            <a:r>
              <a:rPr lang="ru-RU" sz="1600" dirty="0" err="1"/>
              <a:t>тыс.рублей</a:t>
            </a:r>
            <a:r>
              <a:rPr lang="ru-RU" sz="1600" dirty="0"/>
              <a:t> или  99,3%  от плана на год, в том числе на:</a:t>
            </a:r>
          </a:p>
          <a:p>
            <a:r>
              <a:rPr lang="ru-RU" sz="1600" dirty="0"/>
              <a:t>-	расходы на оплату уличного освещения составили в сумме 3 578,8 </a:t>
            </a:r>
            <a:r>
              <a:rPr lang="ru-RU" sz="1600" dirty="0" err="1"/>
              <a:t>тыс.рублей</a:t>
            </a:r>
            <a:r>
              <a:rPr lang="ru-RU" sz="1600" dirty="0"/>
              <a:t> или 99,9 % от плана на 2023 год (Экономия за счет замены ламп уличного освещения на </a:t>
            </a:r>
            <a:r>
              <a:rPr lang="ru-RU" sz="1600" dirty="0" err="1"/>
              <a:t>энергоэффективные</a:t>
            </a:r>
            <a:r>
              <a:rPr lang="ru-RU" sz="1600" dirty="0"/>
              <a:t> 43,4 тыс. </a:t>
            </a:r>
            <a:r>
              <a:rPr lang="ru-RU" sz="1600" dirty="0" err="1"/>
              <a:t>кВтч</a:t>
            </a:r>
            <a:r>
              <a:rPr lang="ru-RU" sz="1600" dirty="0"/>
              <a:t>), кредиторской задолженности по расчетам с организациями за услуги потребления уличного освещения по состоянию на 01.01.2024г. нет.</a:t>
            </a:r>
          </a:p>
          <a:p>
            <a:r>
              <a:rPr lang="ru-RU" sz="1600" dirty="0"/>
              <a:t>-	содержание мест захоронения (содержание общественных кладбищ: ограждение кладбища </a:t>
            </a:r>
            <a:r>
              <a:rPr lang="ru-RU" sz="1600" dirty="0" err="1"/>
              <a:t>с.Ликино</a:t>
            </a:r>
            <a:r>
              <a:rPr lang="ru-RU" sz="1600" dirty="0"/>
              <a:t>, новое кладбище </a:t>
            </a:r>
            <a:r>
              <a:rPr lang="ru-RU" sz="1600" dirty="0" err="1"/>
              <a:t>п.Андреево</a:t>
            </a:r>
            <a:r>
              <a:rPr lang="ru-RU" sz="1600" dirty="0"/>
              <a:t>)-  418,7 </a:t>
            </a:r>
            <a:r>
              <a:rPr lang="ru-RU" sz="1600" dirty="0" err="1"/>
              <a:t>тыс.рублей</a:t>
            </a:r>
            <a:r>
              <a:rPr lang="ru-RU" sz="1600" dirty="0"/>
              <a:t>;</a:t>
            </a:r>
          </a:p>
          <a:p>
            <a:r>
              <a:rPr lang="ru-RU" sz="1600" dirty="0"/>
              <a:t>-	ликвидация аварийных деревьев (53 шт.) – 484 </a:t>
            </a:r>
            <a:r>
              <a:rPr lang="ru-RU" sz="1600" dirty="0" err="1"/>
              <a:t>тыс.рублей</a:t>
            </a:r>
            <a:r>
              <a:rPr lang="ru-RU" sz="1600" dirty="0"/>
              <a:t>;</a:t>
            </a:r>
          </a:p>
          <a:p>
            <a:r>
              <a:rPr lang="ru-RU" sz="1600" dirty="0"/>
              <a:t>- скашивание травы на территории общего пользования (168,3 </a:t>
            </a:r>
            <a:r>
              <a:rPr lang="ru-RU" sz="1600" dirty="0" err="1"/>
              <a:t>тыс.кв.м</a:t>
            </a:r>
            <a:r>
              <a:rPr lang="ru-RU" sz="1600" dirty="0"/>
              <a:t>.)-  336,6 </a:t>
            </a:r>
            <a:r>
              <a:rPr lang="ru-RU" sz="1600" dirty="0" err="1"/>
              <a:t>тыс.рублей</a:t>
            </a:r>
            <a:r>
              <a:rPr lang="ru-RU" sz="1600" dirty="0"/>
              <a:t>;</a:t>
            </a:r>
          </a:p>
          <a:p>
            <a:r>
              <a:rPr lang="ru-RU" sz="1600" dirty="0"/>
              <a:t>-	расходы по содержанию, ремонту, замене фонарей уличного освещения (85 шт.)- 401,6 </a:t>
            </a:r>
            <a:r>
              <a:rPr lang="ru-RU" sz="1600" dirty="0" err="1"/>
              <a:t>тыс.рублей</a:t>
            </a:r>
            <a:r>
              <a:rPr lang="ru-RU" sz="1600" dirty="0"/>
              <a:t>;</a:t>
            </a:r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363272" cy="5073427"/>
          </a:xfrm>
        </p:spPr>
        <p:txBody>
          <a:bodyPr>
            <a:noAutofit/>
          </a:bodyPr>
          <a:lstStyle/>
          <a:p>
            <a:r>
              <a:rPr lang="ru-RU" sz="1600" dirty="0"/>
              <a:t>- прочие мероприятия в рамках благоустройства (санитарная обработка от клещей на детских площадках, косметический ремонт памятников погибшим воинам </a:t>
            </a:r>
            <a:r>
              <a:rPr lang="ru-RU" sz="1600" dirty="0" err="1"/>
              <a:t>с.Картмазово</a:t>
            </a:r>
            <a:r>
              <a:rPr lang="ru-RU" sz="1600" dirty="0"/>
              <a:t>, </a:t>
            </a:r>
            <a:r>
              <a:rPr lang="ru-RU" sz="1600" dirty="0" err="1"/>
              <a:t>п.Тюрмеровка</a:t>
            </a:r>
            <a:r>
              <a:rPr lang="ru-RU" sz="1600" dirty="0"/>
              <a:t>, </a:t>
            </a:r>
            <a:r>
              <a:rPr lang="ru-RU" sz="1600" dirty="0" err="1"/>
              <a:t>п.Красный</a:t>
            </a:r>
            <a:r>
              <a:rPr lang="ru-RU" sz="1600" dirty="0"/>
              <a:t> Богатырь, </a:t>
            </a:r>
            <a:r>
              <a:rPr lang="ru-RU" sz="1600" dirty="0" err="1"/>
              <a:t>п.Андреево</a:t>
            </a:r>
            <a:r>
              <a:rPr lang="ru-RU" sz="1600" dirty="0"/>
              <a:t>, приобретение контейнеров ТБО (10 шт.), заработная плата по договору гражданско-правового характера за уборку мусора вокруг контейнерных баков, установка контейнерных площадок 15шт. (</a:t>
            </a:r>
            <a:r>
              <a:rPr lang="ru-RU" sz="1600" dirty="0" err="1"/>
              <a:t>средсва</a:t>
            </a:r>
            <a:r>
              <a:rPr lang="ru-RU" sz="1600" dirty="0"/>
              <a:t> местного бюджета), установка деревянного забора в </a:t>
            </a:r>
            <a:r>
              <a:rPr lang="ru-RU" sz="1600" dirty="0" err="1"/>
              <a:t>д.Мостищи</a:t>
            </a:r>
            <a:r>
              <a:rPr lang="ru-RU" sz="1600" dirty="0"/>
              <a:t>, содержание хоккейного корта  в п. Андреево, разработка проекта спортивной площадки </a:t>
            </a:r>
            <a:r>
              <a:rPr lang="ru-RU" sz="1600" dirty="0" err="1"/>
              <a:t>п.Красный</a:t>
            </a:r>
            <a:r>
              <a:rPr lang="ru-RU" sz="1600" dirty="0"/>
              <a:t> Богатырь, проектно-сметная документация модернизации стадиона Труд в </a:t>
            </a:r>
            <a:r>
              <a:rPr lang="ru-RU" sz="1600" dirty="0" err="1"/>
              <a:t>п.Андреево</a:t>
            </a:r>
            <a:r>
              <a:rPr lang="ru-RU" sz="1600" dirty="0"/>
              <a:t>, устройство ограждения детской площадки </a:t>
            </a:r>
            <a:r>
              <a:rPr lang="ru-RU" sz="1600" dirty="0" err="1"/>
              <a:t>п.Красный</a:t>
            </a:r>
            <a:r>
              <a:rPr lang="ru-RU" sz="1600" dirty="0"/>
              <a:t> </a:t>
            </a:r>
            <a:r>
              <a:rPr lang="ru-RU" sz="1600" dirty="0" err="1"/>
              <a:t>Богатыр</a:t>
            </a:r>
            <a:r>
              <a:rPr lang="ru-RU" sz="1600" dirty="0"/>
              <a:t>, спортивный комплекс, плиты теплотрасс в </a:t>
            </a:r>
            <a:r>
              <a:rPr lang="ru-RU" sz="1600" dirty="0" err="1"/>
              <a:t>п.Андреево</a:t>
            </a:r>
            <a:r>
              <a:rPr lang="ru-RU" sz="1600" dirty="0"/>
              <a:t> </a:t>
            </a:r>
            <a:r>
              <a:rPr lang="ru-RU" sz="1600" dirty="0" err="1"/>
              <a:t>ул.Лесозаводская</a:t>
            </a:r>
            <a:r>
              <a:rPr lang="ru-RU" sz="1600" dirty="0"/>
              <a:t> (ливневый стек), изготовление площадки к бюсту Героя России  Курганову А.С., приобретение хозяйственных товаров: перчатки, мешки  для уборки  мусора, </a:t>
            </a:r>
            <a:r>
              <a:rPr lang="ru-RU" sz="1600" dirty="0" err="1"/>
              <a:t>проч.хоз.инвентарь</a:t>
            </a:r>
            <a:r>
              <a:rPr lang="ru-RU" sz="1600" dirty="0"/>
              <a:t>, доставка грунта к памятникам </a:t>
            </a:r>
            <a:r>
              <a:rPr lang="ru-RU" sz="1600" dirty="0" err="1"/>
              <a:t>ВОв</a:t>
            </a:r>
            <a:r>
              <a:rPr lang="ru-RU" sz="1600" dirty="0"/>
              <a:t>, благоустройство общественной территории сквер  </a:t>
            </a:r>
            <a:r>
              <a:rPr lang="ru-RU" sz="1600" dirty="0" err="1"/>
              <a:t>п.Красный</a:t>
            </a:r>
            <a:r>
              <a:rPr lang="ru-RU" sz="1600" dirty="0"/>
              <a:t> Богатырь, уплата налогов, сборов и иных платежей) – 3 794,2 </a:t>
            </a:r>
            <a:r>
              <a:rPr lang="ru-RU" sz="1600" dirty="0" err="1"/>
              <a:t>тыс.рублей</a:t>
            </a:r>
            <a:r>
              <a:rPr lang="ru-RU" sz="1600" dirty="0"/>
              <a:t>, 98,7% от плана на год;</a:t>
            </a:r>
          </a:p>
          <a:p>
            <a:r>
              <a:rPr lang="ru-RU" sz="1600" dirty="0"/>
              <a:t>     - расходы по осуществлению контроля за соблюдением правил благоустройства территории поселения, осуществления муниципального контроля в сфере благоустройства (Соглашение по передаче полномочий МО «</a:t>
            </a:r>
            <a:r>
              <a:rPr lang="ru-RU" sz="1600" dirty="0" err="1"/>
              <a:t>Судогодский</a:t>
            </a:r>
            <a:r>
              <a:rPr lang="ru-RU" sz="1600" dirty="0"/>
              <a:t> район» от 21.11.2022г. №51, с изменениями) – 304,0 </a:t>
            </a:r>
            <a:r>
              <a:rPr lang="ru-RU" sz="1600" dirty="0" err="1"/>
              <a:t>тыс.рублей</a:t>
            </a:r>
            <a:r>
              <a:rPr lang="ru-RU" sz="1600" dirty="0"/>
              <a:t>, 100% от плана на год;</a:t>
            </a:r>
          </a:p>
          <a:p>
            <a:r>
              <a:rPr lang="ru-RU" sz="1600" dirty="0"/>
              <a:t>     - расходы на создание и приведение мест (площадок) для накопления твердых коммунальных отходов в нормативное состояние 15 площадок (средства областного бюджета) в сумме 937,7 </a:t>
            </a:r>
            <a:r>
              <a:rPr lang="ru-RU" sz="1600" dirty="0" err="1"/>
              <a:t>тыс.рублей</a:t>
            </a:r>
            <a:r>
              <a:rPr lang="ru-RU" sz="1600" dirty="0"/>
              <a:t>, 100% от плана на год;</a:t>
            </a:r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67544" y="360607"/>
            <a:ext cx="8373616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осуществление  части полномочий на создание и приведение мест (площадок) для накопления твердых коммунальных отходов в нормативное состояние 15 площадок (средства районного бюджета) в сумме 450,0 </a:t>
            </a:r>
            <a:r>
              <a:rPr lang="ru-RU" dirty="0" err="1"/>
              <a:t>тыс.рублей</a:t>
            </a:r>
            <a:r>
              <a:rPr lang="ru-RU" dirty="0"/>
              <a:t>, 100% от плана на год;</a:t>
            </a:r>
          </a:p>
          <a:p>
            <a:r>
              <a:rPr lang="ru-RU" dirty="0"/>
              <a:t>     - изготовление и установка бюста в честь увековечения памяти Героя Российской Федерации через добровольные пожертвования (средства областного бюджета, пожертвования граждан и юридических лиц) ) в сумме 500,0 </a:t>
            </a:r>
            <a:r>
              <a:rPr lang="ru-RU" dirty="0" err="1"/>
              <a:t>тыс.рублей</a:t>
            </a:r>
            <a:r>
              <a:rPr lang="ru-RU" dirty="0"/>
              <a:t>, 100% от плана на год.</a:t>
            </a:r>
          </a:p>
          <a:p>
            <a:endParaRPr lang="ru-RU" dirty="0"/>
          </a:p>
        </p:txBody>
      </p:sp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27649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 useBgFill="1">
        <p:nvSpPr>
          <p:cNvPr id="9" name="TextBox 8"/>
          <p:cNvSpPr txBox="1"/>
          <p:nvPr/>
        </p:nvSpPr>
        <p:spPr>
          <a:xfrm>
            <a:off x="928662" y="428604"/>
            <a:ext cx="785818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/>
              <a:t>Демографические показатели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0100" y="4786322"/>
            <a:ext cx="7358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1500174"/>
            <a:ext cx="80724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Демографические показатели остаются неизменными:</a:t>
            </a:r>
            <a:endParaRPr lang="ru-RU" sz="2400" i="1" dirty="0" smtClean="0"/>
          </a:p>
          <a:p>
            <a:r>
              <a:rPr lang="ru-RU" sz="2000" dirty="0" smtClean="0"/>
              <a:t>	</a:t>
            </a:r>
            <a:r>
              <a:rPr lang="ru-RU" sz="2400" i="1" dirty="0" smtClean="0"/>
              <a:t> Площадь поселения составляет– 55202 га, общая  площадь  застроенных  земель  – 674 га. Административным центром сельского поселения в соответствие с Законом Владимирской области от 13.05.2005г № 60-ОЗ является п.Андреево. Население муниципального образования Андреевское сельское поселение на 01.01.2024г. составляет - </a:t>
            </a:r>
            <a:r>
              <a:rPr lang="ru-RU" sz="2400" dirty="0"/>
              <a:t>6959 </a:t>
            </a:r>
            <a:r>
              <a:rPr lang="ru-RU" sz="2400" i="1" dirty="0" smtClean="0"/>
              <a:t> человек.</a:t>
            </a:r>
            <a:endParaRPr lang="ru-RU" sz="2400" i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31036" y="-12430237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4501946" y="-12277836"/>
            <a:ext cx="407196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8" descr="1353757738_news_166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7" y="4641253"/>
            <a:ext cx="5572165" cy="2051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615305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1" y="1700808"/>
            <a:ext cx="3789045" cy="410445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9"/>
            <a:ext cx="3602010" cy="417646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114800" cy="4176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1518" y="1837314"/>
            <a:ext cx="4171788" cy="389877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" y="1600200"/>
            <a:ext cx="3386668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66" y="1600200"/>
            <a:ext cx="3386668" cy="452596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600199"/>
            <a:ext cx="3898776" cy="4525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950" y="1600199"/>
            <a:ext cx="3932849" cy="45259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51202" name="Picture 2" descr="C:\Users\RudnevAA\Desktop\Фото благоустройство\фото окос территории Андреево\IMG_20200608_1056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4032448" cy="4464496"/>
          </a:xfrm>
          <a:prstGeom prst="rect">
            <a:avLst/>
          </a:prstGeom>
          <a:noFill/>
        </p:spPr>
      </p:pic>
      <p:pic>
        <p:nvPicPr>
          <p:cNvPr id="51203" name="Picture 3" descr="C:\Users\RudnevAA\Desktop\Фото благоустройство\фото окос территории Андреево\IMG_20200605_1029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3960440" cy="446449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3960440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6960"/>
            <a:ext cx="4038600" cy="303244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772815"/>
            <a:ext cx="4038600" cy="4408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72815"/>
            <a:ext cx="4038600" cy="4408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615305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благоустройства, ремонт дорог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Выполнен ремонт в асфальтовом покрытии п. Андреево, ул. Комсомольская, Парковый проезд  до д.№23, д. Новая ул. Колхозная(</a:t>
            </a:r>
            <a:r>
              <a:rPr lang="ru-RU" sz="2400" b="1" dirty="0" smtClean="0"/>
              <a:t>8334,0м.кв.</a:t>
            </a:r>
            <a:r>
              <a:rPr lang="ru-RU" sz="2400" dirty="0" smtClean="0"/>
              <a:t>) </a:t>
            </a:r>
          </a:p>
          <a:p>
            <a:r>
              <a:rPr lang="ru-RU" sz="2400" dirty="0" smtClean="0"/>
              <a:t>Выполнен ямочный ремонт дорожного полотна асфальтобитумной крошкой улиц  Почтовая, Красная, Первомайская п. Андреево, п. </a:t>
            </a:r>
            <a:r>
              <a:rPr lang="ru-RU" sz="2400" dirty="0" err="1" smtClean="0"/>
              <a:t>Кр</a:t>
            </a:r>
            <a:r>
              <a:rPr lang="ru-RU" sz="2400" dirty="0" smtClean="0"/>
              <a:t>. Богатырь ул. Площадь Победы, Гагарина, Ленина.</a:t>
            </a:r>
          </a:p>
          <a:p>
            <a:r>
              <a:rPr lang="ru-RU" sz="2400" dirty="0" smtClean="0"/>
              <a:t>Выполнен ямочный ремонт дорожного полотна щебнем в объеме </a:t>
            </a:r>
            <a:r>
              <a:rPr lang="ru-RU" sz="2400" dirty="0"/>
              <a:t>1153,8 </a:t>
            </a:r>
            <a:r>
              <a:rPr lang="ru-RU" sz="2400" dirty="0" smtClean="0"/>
              <a:t>т</a:t>
            </a:r>
            <a:r>
              <a:rPr lang="ru-RU" sz="2400" b="1" dirty="0" smtClean="0"/>
              <a:t>. </a:t>
            </a:r>
            <a:r>
              <a:rPr lang="ru-RU" sz="2400" dirty="0" smtClean="0"/>
              <a:t>в </a:t>
            </a:r>
            <a:r>
              <a:rPr lang="ru-RU" sz="2400" dirty="0"/>
              <a:t>населенных пунктах: </a:t>
            </a:r>
            <a:r>
              <a:rPr lang="ru-RU" sz="2400" dirty="0" err="1"/>
              <a:t>п.Андреево</a:t>
            </a:r>
            <a:r>
              <a:rPr lang="ru-RU" sz="2400" dirty="0"/>
              <a:t> ул. Лесная, Буровая, Учительская, проезд на ул. Спортивная, Парковая, Школьный проезд, Песочная, Парковый проезд от школы, Красная слобода, Коммунистическая-Буровая, Труда (до КП) проезды №1, №4, </a:t>
            </a:r>
            <a:r>
              <a:rPr lang="ru-RU" sz="2400" dirty="0" err="1"/>
              <a:t>с.Ликино</a:t>
            </a:r>
            <a:r>
              <a:rPr lang="ru-RU" sz="2400" dirty="0"/>
              <a:t>  ул. Озерная, Лесная, </a:t>
            </a:r>
            <a:r>
              <a:rPr lang="ru-RU" sz="2400" dirty="0" err="1"/>
              <a:t>п.Тюрмеровка</a:t>
            </a:r>
            <a:r>
              <a:rPr lang="ru-RU" sz="2400" dirty="0"/>
              <a:t> </a:t>
            </a:r>
            <a:r>
              <a:rPr lang="ru-RU" sz="2400" dirty="0" err="1" smtClean="0"/>
              <a:t>ул.Луговая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6960"/>
            <a:ext cx="4038600" cy="303244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6960"/>
            <a:ext cx="4038600" cy="303244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45365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16" y="1599406"/>
            <a:ext cx="3665744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0433" y="1949004"/>
            <a:ext cx="4525963" cy="3826767"/>
          </a:xfrm>
        </p:spPr>
      </p:pic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99406"/>
            <a:ext cx="3970784" cy="45259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599406"/>
            <a:ext cx="3970782" cy="45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5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392968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1785949"/>
          </a:xfrm>
        </p:spPr>
        <p:txBody>
          <a:bodyPr>
            <a:normAutofit fontScale="47500" lnSpcReduction="20000"/>
          </a:bodyPr>
          <a:lstStyle/>
          <a:p>
            <a:r>
              <a:rPr lang="ru-RU" b="1" u="sng" dirty="0"/>
              <a:t> </a:t>
            </a:r>
            <a:r>
              <a:rPr lang="ru-RU" sz="3400" dirty="0"/>
              <a:t>В рамках охраны окружающей среды произведена ликвидация несанкционированных свалок  (территория </a:t>
            </a:r>
            <a:r>
              <a:rPr lang="ru-RU" sz="3400" dirty="0" err="1"/>
              <a:t>с.Ликино</a:t>
            </a:r>
            <a:r>
              <a:rPr lang="ru-RU" sz="3400" dirty="0"/>
              <a:t>, </a:t>
            </a:r>
            <a:r>
              <a:rPr lang="ru-RU" sz="3400" dirty="0" err="1"/>
              <a:t>п.Андреево</a:t>
            </a:r>
            <a:r>
              <a:rPr lang="ru-RU" sz="3400" dirty="0"/>
              <a:t>, </a:t>
            </a:r>
            <a:r>
              <a:rPr lang="ru-RU" sz="3400" dirty="0" err="1"/>
              <a:t>п.Красный</a:t>
            </a:r>
            <a:r>
              <a:rPr lang="ru-RU" sz="3400" dirty="0"/>
              <a:t> Богатырь) (1242 </a:t>
            </a:r>
            <a:r>
              <a:rPr lang="ru-RU" sz="3400" dirty="0" err="1"/>
              <a:t>куб.м</a:t>
            </a:r>
            <a:r>
              <a:rPr lang="ru-RU" sz="3400" dirty="0"/>
              <a:t>) –858,4 </a:t>
            </a:r>
            <a:r>
              <a:rPr lang="ru-RU" sz="3400" dirty="0" err="1"/>
              <a:t>тыс.рублей</a:t>
            </a:r>
            <a:r>
              <a:rPr lang="ru-RU" sz="3400" dirty="0"/>
              <a:t>, 99,9% от плана на год;</a:t>
            </a:r>
          </a:p>
          <a:p>
            <a:r>
              <a:rPr lang="ru-RU" sz="3400" dirty="0"/>
              <a:t>   - ликвидации несанкционированных свалок (средства местного бюджета) 622,9 </a:t>
            </a:r>
            <a:r>
              <a:rPr lang="ru-RU" sz="3400" dirty="0" err="1"/>
              <a:t>тыс.рублей</a:t>
            </a:r>
            <a:r>
              <a:rPr lang="ru-RU" sz="3400" dirty="0"/>
              <a:t>;  </a:t>
            </a:r>
          </a:p>
          <a:p>
            <a:r>
              <a:rPr lang="ru-RU" sz="3400" dirty="0"/>
              <a:t>   - расходы на </a:t>
            </a:r>
            <a:r>
              <a:rPr lang="ru-RU" sz="3400" dirty="0" err="1"/>
              <a:t>софинансирование</a:t>
            </a:r>
            <a:r>
              <a:rPr lang="ru-RU" sz="3400" dirty="0"/>
              <a:t> муниципальных программ местных бюджетов по направлениям принятых приоритетными (средства районного бюджета) 235,5 </a:t>
            </a:r>
            <a:r>
              <a:rPr lang="ru-RU" sz="3400" dirty="0" err="1"/>
              <a:t>тыс.рублей</a:t>
            </a:r>
            <a:r>
              <a:rPr lang="ru-RU" sz="3400" dirty="0"/>
              <a:t>. </a:t>
            </a:r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в рамках </a:t>
            </a:r>
            <a:r>
              <a:rPr lang="ru-RU" sz="2800" b="1" i="1" dirty="0" smtClean="0">
                <a:uFill>
                  <a:solidFill>
                    <a:schemeClr val="bg1"/>
                  </a:solidFill>
                </a:uFill>
              </a:rPr>
              <a:t>охраны окружающей среды </a:t>
            </a:r>
            <a:endParaRPr lang="ru-RU" sz="28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4104456" cy="38164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08920"/>
            <a:ext cx="3826768" cy="38164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2708919"/>
            <a:ext cx="4104456" cy="3816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0" y="2708919"/>
            <a:ext cx="3826769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в рамках </a:t>
            </a:r>
            <a:r>
              <a:rPr lang="ru-RU" sz="2800" b="1" i="1" dirty="0" smtClean="0">
                <a:uFill>
                  <a:solidFill>
                    <a:schemeClr val="bg1"/>
                  </a:solidFill>
                </a:uFill>
              </a:rPr>
              <a:t>охраны окружающей среды </a:t>
            </a:r>
            <a:endParaRPr lang="ru-RU" sz="2800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635781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8715436" cy="62150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По социальному обслуживанию населения</a:t>
            </a:r>
            <a:r>
              <a:rPr lang="ru-RU" sz="2400" dirty="0" smtClean="0"/>
              <a:t>  </a:t>
            </a:r>
            <a:r>
              <a:rPr lang="ru-RU" sz="2000" dirty="0" smtClean="0"/>
              <a:t>была проведена следующая работа:</a:t>
            </a:r>
            <a:br>
              <a:rPr lang="ru-RU" sz="2000" dirty="0" smtClean="0"/>
            </a:br>
            <a:r>
              <a:rPr lang="ru-RU" sz="1600" dirty="0"/>
              <a:t>Консультаций - 387;</a:t>
            </a:r>
            <a:br>
              <a:rPr lang="ru-RU" sz="1600" dirty="0"/>
            </a:br>
            <a:r>
              <a:rPr lang="ru-RU" sz="1600" dirty="0"/>
              <a:t>Инструктаж по пожарной безопасности -180;</a:t>
            </a:r>
            <a:br>
              <a:rPr lang="ru-RU" sz="1600" dirty="0"/>
            </a:br>
            <a:r>
              <a:rPr lang="ru-RU" sz="1600" dirty="0"/>
              <a:t>Вручение справок о назначении субсидий – 82;</a:t>
            </a:r>
            <a:br>
              <a:rPr lang="ru-RU" sz="1600" dirty="0"/>
            </a:br>
            <a:r>
              <a:rPr lang="ru-RU" sz="1600" dirty="0"/>
              <a:t>Выдано гуманитарной помощи гражданам, находящимся в трудной жизненной ситуации -152;</a:t>
            </a:r>
            <a:br>
              <a:rPr lang="ru-RU" sz="1600" dirty="0"/>
            </a:br>
            <a:r>
              <a:rPr lang="ru-RU" sz="1600" dirty="0"/>
              <a:t>Помощь в оформлении ходатайств, характеристик- 1;</a:t>
            </a:r>
            <a:br>
              <a:rPr lang="ru-RU" sz="1600" dirty="0"/>
            </a:br>
            <a:r>
              <a:rPr lang="ru-RU" sz="1600" dirty="0"/>
              <a:t>Посещение граждан- 171;</a:t>
            </a:r>
            <a:br>
              <a:rPr lang="ru-RU" sz="1600" dirty="0"/>
            </a:br>
            <a:r>
              <a:rPr lang="ru-RU" sz="1600" dirty="0"/>
              <a:t>Оформление актов МБО-158;</a:t>
            </a:r>
            <a:br>
              <a:rPr lang="ru-RU" sz="1600" dirty="0"/>
            </a:br>
            <a:r>
              <a:rPr lang="ru-RU" sz="1600" dirty="0"/>
              <a:t>Помощь в оформлении документов на компенсацию за дрова  и субсидию за коммунальные услуги– 121;</a:t>
            </a:r>
            <a:br>
              <a:rPr lang="ru-RU" sz="1600" dirty="0"/>
            </a:br>
            <a:r>
              <a:rPr lang="ru-RU" sz="1600" dirty="0"/>
              <a:t>Отказ от оформления в дом-интернат -2;</a:t>
            </a:r>
            <a:br>
              <a:rPr lang="ru-RU" sz="1600" dirty="0"/>
            </a:br>
            <a:r>
              <a:rPr lang="ru-RU" sz="1600" dirty="0"/>
              <a:t>Вручение Новогодних подарков детям из многодетных, малообеспеченных семей, детям-инвалидам, матерям одиночкам – 260;</a:t>
            </a:r>
            <a:br>
              <a:rPr lang="ru-RU" sz="1600" dirty="0"/>
            </a:br>
            <a:r>
              <a:rPr lang="ru-RU" sz="1600" dirty="0"/>
              <a:t>Проведение клубов общения граждан 60+ - 70 заседаний (451чел.)</a:t>
            </a:r>
            <a:br>
              <a:rPr lang="ru-RU" sz="16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 </a:t>
            </a:r>
            <a:endParaRPr lang="ru-RU" sz="1800" b="1" dirty="0"/>
          </a:p>
        </p:txBody>
      </p:sp>
      <p:sp useBgFill="1">
        <p:nvSpPr>
          <p:cNvPr id="5" name="Заголовок 3"/>
          <p:cNvSpPr txBox="1">
            <a:spLocks/>
          </p:cNvSpPr>
          <p:nvPr/>
        </p:nvSpPr>
        <p:spPr>
          <a:xfrm>
            <a:off x="428596" y="142852"/>
            <a:ext cx="8286808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i="1" dirty="0" smtClean="0"/>
              <a:t>СОЦИАЛЬНОЕ ОБСЛУЖИВАНИЕ НАСЕЛЕНИЯ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8145284" y="-12430236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ru-RU" dirty="0"/>
              <a:t>ликвидация аварийных деревьев </a:t>
            </a:r>
            <a:r>
              <a:rPr lang="ru-RU" dirty="0" smtClean="0"/>
              <a:t>(</a:t>
            </a:r>
            <a:r>
              <a:rPr lang="ru-RU" b="1" dirty="0" smtClean="0"/>
              <a:t>53 </a:t>
            </a:r>
            <a:r>
              <a:rPr lang="ru-RU" b="1" dirty="0"/>
              <a:t>шт</a:t>
            </a:r>
            <a:r>
              <a:rPr lang="ru-RU" dirty="0"/>
              <a:t>.) – </a:t>
            </a:r>
            <a:r>
              <a:rPr lang="ru-RU" b="1" dirty="0" smtClean="0"/>
              <a:t>484,0 </a:t>
            </a:r>
            <a:r>
              <a:rPr lang="ru-RU" b="1" dirty="0" err="1"/>
              <a:t>тыс.рублей</a:t>
            </a:r>
            <a:r>
              <a:rPr lang="ru-RU" dirty="0"/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 useBgFill="1"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584527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по ликвидации </a:t>
            </a:r>
            <a:r>
              <a:rPr lang="ru-RU" sz="2800" b="1" i="1" dirty="0"/>
              <a:t>аварийных деревьев 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23630"/>
            <a:ext cx="3898776" cy="3600400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6912"/>
            <a:ext cx="3898776" cy="3600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523630"/>
            <a:ext cx="4104456" cy="3713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8563" y="2359077"/>
            <a:ext cx="3713681" cy="40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86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1780819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/>
              <a:t>Расходы в области молодежной политики</a:t>
            </a:r>
            <a:r>
              <a:rPr lang="ru-RU" b="1" dirty="0"/>
              <a:t> </a:t>
            </a:r>
            <a:r>
              <a:rPr lang="ru-RU" dirty="0"/>
              <a:t>исполнены в сумме </a:t>
            </a:r>
            <a:r>
              <a:rPr lang="ru-RU" dirty="0" smtClean="0"/>
              <a:t>72,5 </a:t>
            </a:r>
            <a:r>
              <a:rPr lang="ru-RU" dirty="0" err="1"/>
              <a:t>тыс.рублей</a:t>
            </a:r>
            <a:r>
              <a:rPr lang="ru-RU" dirty="0"/>
              <a:t>, 100% от плана на год на проведение значимых мероприятий и праздничных дат в поселении.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/>
              <a:t>Расходы в области молодежной политики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56992"/>
            <a:ext cx="45365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На содержание 7 учреждений культуры, расположенных на территории муниципального образования Андреевское сельское поселение в виде межбюджетных трансфертов муниципальному образованию «</a:t>
            </a:r>
            <a:r>
              <a:rPr lang="ru-RU" dirty="0" err="1"/>
              <a:t>Судогодский</a:t>
            </a:r>
            <a:r>
              <a:rPr lang="ru-RU" dirty="0"/>
              <a:t> район» перечислено 6 944,6 </a:t>
            </a:r>
            <a:r>
              <a:rPr lang="ru-RU" dirty="0" err="1"/>
              <a:t>тыс.рублей</a:t>
            </a:r>
            <a:r>
              <a:rPr lang="ru-RU" dirty="0"/>
              <a:t>  (15,6 % от общих расходов бюджета) на 25,7 % выше уровня 2022 года:</a:t>
            </a:r>
          </a:p>
          <a:p>
            <a:r>
              <a:rPr lang="ru-RU" dirty="0"/>
              <a:t>- на осуществление части полномочий по решению вопросов создания условий для организации досуга и обеспечения жителей поселения организаций культуры обеспечению жителей поселения услугами культуры, Соглашение по переданным полномочиям по организации культурного обслуживания населения в МО Андреевское сельское поселение от 31.10.2022г. № 44 с изменениями</a:t>
            </a:r>
            <a:r>
              <a:rPr lang="ru-RU" dirty="0" smtClean="0"/>
              <a:t>).</a:t>
            </a:r>
            <a:endParaRPr lang="ru-RU" dirty="0"/>
          </a:p>
          <a:p>
            <a:endParaRPr lang="ru-RU" i="1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Расходы в области культуры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343700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исполнены </a:t>
            </a:r>
            <a:r>
              <a:rPr lang="ru-RU" dirty="0"/>
              <a:t>в сумме </a:t>
            </a:r>
            <a:r>
              <a:rPr lang="ru-RU" b="1" dirty="0" smtClean="0"/>
              <a:t>215,7 </a:t>
            </a:r>
            <a:r>
              <a:rPr lang="ru-RU" b="1" dirty="0" err="1"/>
              <a:t>тыс.рублей</a:t>
            </a:r>
            <a:r>
              <a:rPr lang="ru-RU" dirty="0"/>
              <a:t>, 100% к плану на год (проведение физкультурно-оздоровительных и спортивных мероприятий в поселении летних и зимних видов спорта).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i="1" dirty="0" smtClean="0"/>
              <a:t> </a:t>
            </a:r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Расходы в области физической культуры и спорта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>
            <a:normAutofit fontScale="55000" lnSpcReduction="20000"/>
          </a:bodyPr>
          <a:lstStyle/>
          <a:p>
            <a:r>
              <a:rPr lang="ru-RU" sz="3800" dirty="0" smtClean="0"/>
              <a:t>Продолжить работу:</a:t>
            </a:r>
          </a:p>
          <a:p>
            <a:r>
              <a:rPr lang="ru-RU" sz="3800" dirty="0"/>
              <a:t>Реализация муниципальных программ, в том числе:</a:t>
            </a:r>
          </a:p>
          <a:p>
            <a:r>
              <a:rPr lang="ru-RU" sz="3800" dirty="0"/>
              <a:t>-  по «Энергосбережению» в части газификации муниципальных квартир населенных пунктов:  </a:t>
            </a:r>
            <a:r>
              <a:rPr lang="ru-RU" sz="3800" dirty="0" err="1"/>
              <a:t>п.Андреево</a:t>
            </a:r>
            <a:r>
              <a:rPr lang="ru-RU" sz="3800" dirty="0"/>
              <a:t>; </a:t>
            </a:r>
            <a:r>
              <a:rPr lang="ru-RU" sz="3800" dirty="0" err="1"/>
              <a:t>п.Красный</a:t>
            </a:r>
            <a:r>
              <a:rPr lang="ru-RU" sz="3800" dirty="0"/>
              <a:t> богатырь, </a:t>
            </a:r>
            <a:r>
              <a:rPr lang="ru-RU" sz="3800" dirty="0" err="1"/>
              <a:t>п.Тюрмеровка</a:t>
            </a:r>
            <a:r>
              <a:rPr lang="ru-RU" sz="3800" dirty="0"/>
              <a:t>, </a:t>
            </a:r>
            <a:r>
              <a:rPr lang="ru-RU" sz="3800" dirty="0" err="1"/>
              <a:t>с.Ликино</a:t>
            </a:r>
            <a:r>
              <a:rPr lang="ru-RU" sz="3800" dirty="0"/>
              <a:t>, </a:t>
            </a:r>
            <a:r>
              <a:rPr lang="ru-RU" sz="3800" dirty="0" err="1"/>
              <a:t>п.Болотский</a:t>
            </a:r>
            <a:r>
              <a:rPr lang="ru-RU" sz="3800" dirty="0"/>
              <a:t>;  </a:t>
            </a:r>
          </a:p>
          <a:p>
            <a:r>
              <a:rPr lang="ru-RU" sz="3800" dirty="0"/>
              <a:t>- «Благоустройство территории муниципального образования Андреевское сельское поселение».</a:t>
            </a:r>
          </a:p>
          <a:p>
            <a:r>
              <a:rPr lang="ru-RU" sz="3800" dirty="0"/>
              <a:t>Дальнейшая газификация населенных пунктов сельского поселения   (д. Новая). Оказание  содействия  населению в газификации домовладений;</a:t>
            </a:r>
          </a:p>
          <a:p>
            <a:r>
              <a:rPr lang="ru-RU" sz="3800" dirty="0"/>
              <a:t>Мероприятия по противопожарной безопасности, в том числе в рамках благоустройства углубление и чистка пожарных водоемов. </a:t>
            </a:r>
          </a:p>
          <a:p>
            <a:r>
              <a:rPr lang="ru-RU" sz="3800" dirty="0"/>
              <a:t>Ремонт муниципального жилищного фонда.</a:t>
            </a:r>
          </a:p>
          <a:p>
            <a:r>
              <a:rPr lang="ru-RU" sz="3800" dirty="0"/>
              <a:t>Ликвидация  несанкционированных свалок на территории поселения.</a:t>
            </a:r>
          </a:p>
          <a:p>
            <a:r>
              <a:rPr lang="ru-RU" sz="3800" dirty="0"/>
              <a:t>Ликвидация  аварийных деревьев на территории поселения.</a:t>
            </a:r>
          </a:p>
          <a:p>
            <a:pPr marL="0" indent="0">
              <a:buNone/>
            </a:pPr>
            <a:endParaRPr lang="ru-RU" dirty="0"/>
          </a:p>
        </p:txBody>
      </p:sp>
      <p:sp useBgFill="1">
        <p:nvSpPr>
          <p:cNvPr id="5" name="Заголовок 3"/>
          <p:cNvSpPr txBox="1">
            <a:spLocks/>
          </p:cNvSpPr>
          <p:nvPr/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          Планируемые  мероприятия в 2023 году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607223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Благодарю за внимание и сотрудничество уважаемые коллеги!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пасибо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57166"/>
            <a:ext cx="4104456" cy="2423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85720" y="2857496"/>
            <a:ext cx="8858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7" name="Заголовок 3"/>
          <p:cNvSpPr txBox="1">
            <a:spLocks/>
          </p:cNvSpPr>
          <p:nvPr/>
        </p:nvSpPr>
        <p:spPr>
          <a:xfrm>
            <a:off x="142844" y="168124"/>
            <a:ext cx="8786874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/>
              <a:t>Обеспечению жилыми помещениями малоимущих граждан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ru-RU" sz="2400" b="1" dirty="0" smtClean="0"/>
              <a:t>Исполняются полномочия по обеспечению жилыми помещениями малоимущих граждан:</a:t>
            </a:r>
            <a:endParaRPr lang="ru-RU" sz="2400" dirty="0" smtClean="0"/>
          </a:p>
          <a:p>
            <a:r>
              <a:rPr lang="ru-RU" sz="2400" dirty="0"/>
              <a:t>Поставлено на учет получения жилья  9  семей: в </a:t>
            </a:r>
            <a:r>
              <a:rPr lang="ru-RU" sz="2400" dirty="0" err="1"/>
              <a:t>т.ч</a:t>
            </a:r>
            <a:r>
              <a:rPr lang="ru-RU" sz="2400" dirty="0"/>
              <a:t>.</a:t>
            </a:r>
          </a:p>
          <a:p>
            <a:r>
              <a:rPr lang="ru-RU" sz="2400" dirty="0"/>
              <a:t>      -  многодетные семьи – 4</a:t>
            </a:r>
          </a:p>
          <a:p>
            <a:r>
              <a:rPr lang="ru-RU" sz="2400" dirty="0"/>
              <a:t>      - молодые семьи - 3</a:t>
            </a:r>
          </a:p>
          <a:p>
            <a:r>
              <a:rPr lang="ru-RU" sz="2400" dirty="0"/>
              <a:t>Всего на очереди на 01.01.2024 г. в списке числится  - 38 семьи в </a:t>
            </a:r>
            <a:r>
              <a:rPr lang="ru-RU" sz="2400" dirty="0" err="1"/>
              <a:t>т.ч</a:t>
            </a:r>
            <a:r>
              <a:rPr lang="ru-RU" sz="2400" dirty="0"/>
              <a:t>.:</a:t>
            </a:r>
          </a:p>
          <a:p>
            <a:r>
              <a:rPr lang="ru-RU" sz="2400" dirty="0"/>
              <a:t>многодетных -18 , молодых семей -8, погорельцев – 5. Жилье непригодное для проживания - 1 </a:t>
            </a:r>
          </a:p>
          <a:p>
            <a:endParaRPr lang="ru-RU" sz="2400" dirty="0" smtClean="0"/>
          </a:p>
          <a:p>
            <a:r>
              <a:rPr lang="ru-RU" sz="2400" dirty="0" smtClean="0"/>
              <a:t> </a:t>
            </a:r>
          </a:p>
          <a:p>
            <a:r>
              <a:rPr lang="ru-RU" sz="2400" dirty="0" smtClean="0"/>
              <a:t>      Выдана социальная выплата на приобретение  ( строительство) жилого помещения или создание объекта индивидуального жилищного строительства по программе «Обеспечение доступным и комфортным жильем население МО Андреевское сельское поселение </a:t>
            </a:r>
            <a:r>
              <a:rPr lang="ru-RU" sz="2400" dirty="0" err="1" smtClean="0"/>
              <a:t>Судогодского</a:t>
            </a:r>
            <a:r>
              <a:rPr lang="ru-RU" sz="2400" dirty="0" smtClean="0"/>
              <a:t> района Владимирской области, 2-м </a:t>
            </a:r>
            <a:r>
              <a:rPr lang="ru-RU" sz="2400" dirty="0"/>
              <a:t>молодым, многодетным  семьям Бурцевым и Рябовым.</a:t>
            </a:r>
          </a:p>
          <a:p>
            <a:r>
              <a:rPr lang="ru-RU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На территории поселения осуществляют  свою деятельность: ООО «</a:t>
            </a:r>
            <a:r>
              <a:rPr lang="ru-RU" dirty="0" err="1" smtClean="0"/>
              <a:t>ЛУКОЙЛ-Волганефтепродукт</a:t>
            </a:r>
            <a:r>
              <a:rPr lang="ru-RU" dirty="0" smtClean="0"/>
              <a:t>», ОАО «Горняк» и ООО «Капитал Магнезит»  (по разработке и добыче полезных ископаемых известняка и доломита, выпуска доломитовой муки),  ООО «Андреевский кирпичный завод», ПАО «Андреевский хлеб», ВНИИРТ (</a:t>
            </a:r>
            <a:r>
              <a:rPr lang="ru-RU" dirty="0" err="1" smtClean="0"/>
              <a:t>Судогодский</a:t>
            </a:r>
            <a:r>
              <a:rPr lang="ru-RU" dirty="0" smtClean="0"/>
              <a:t> </a:t>
            </a:r>
            <a:r>
              <a:rPr lang="ru-RU" dirty="0" err="1" smtClean="0"/>
              <a:t>метеополигон</a:t>
            </a:r>
            <a:r>
              <a:rPr lang="ru-RU" dirty="0" smtClean="0"/>
              <a:t>), ООО «</a:t>
            </a:r>
            <a:r>
              <a:rPr lang="ru-RU" dirty="0" err="1" smtClean="0"/>
              <a:t>Ротопласт</a:t>
            </a:r>
            <a:r>
              <a:rPr lang="ru-RU" dirty="0" smtClean="0"/>
              <a:t>».  Выпуск изоляционных материалов обеспечивает  </a:t>
            </a:r>
            <a:r>
              <a:rPr lang="ru-RU" dirty="0" err="1" smtClean="0"/>
              <a:t>предпринятие</a:t>
            </a:r>
            <a:r>
              <a:rPr lang="ru-RU" dirty="0" smtClean="0"/>
              <a:t> «</a:t>
            </a:r>
            <a:r>
              <a:rPr lang="ru-RU" dirty="0" err="1" smtClean="0"/>
              <a:t>Судогодская</a:t>
            </a:r>
            <a:r>
              <a:rPr lang="ru-RU" dirty="0" smtClean="0"/>
              <a:t> изоляция».  В сфере лесной промышленности -  ГКУ ВО «Андреевское лесничество», ООО «</a:t>
            </a:r>
            <a:r>
              <a:rPr lang="ru-RU" dirty="0" err="1" smtClean="0"/>
              <a:t>КовровЛесПром</a:t>
            </a:r>
            <a:r>
              <a:rPr lang="ru-RU" dirty="0" smtClean="0"/>
              <a:t>», частные организации по переработке древесины. В Красном Богатыре открыто производство по выпуску </a:t>
            </a:r>
            <a:r>
              <a:rPr lang="ru-RU" dirty="0" err="1" smtClean="0"/>
              <a:t>гофрокартона</a:t>
            </a:r>
            <a:r>
              <a:rPr lang="ru-RU" dirty="0" smtClean="0"/>
              <a:t>  ООО «</a:t>
            </a:r>
            <a:r>
              <a:rPr lang="ru-RU" dirty="0" err="1" smtClean="0"/>
              <a:t>Дримбокс</a:t>
            </a:r>
            <a:r>
              <a:rPr lang="ru-RU" dirty="0" smtClean="0"/>
              <a:t>».   Швейные цеха </a:t>
            </a:r>
            <a:r>
              <a:rPr lang="ru-RU" dirty="0" err="1" smtClean="0"/>
              <a:t>п.Болотский</a:t>
            </a:r>
            <a:r>
              <a:rPr lang="ru-RU" dirty="0" smtClean="0"/>
              <a:t>, п.Андреево, а также ИП в сфере торговли, коммунального и бытового обслуживания. </a:t>
            </a:r>
            <a:endParaRPr lang="ru-RU" dirty="0"/>
          </a:p>
        </p:txBody>
      </p:sp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i="1" dirty="0" smtClean="0"/>
              <a:t>Экономический сектор поселения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850106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/>
              <a:t>Данную функцию исполняет муниципальное казенное учреждение «Андреевский Центр имущественных отношений»:</a:t>
            </a:r>
          </a:p>
          <a:p>
            <a:r>
              <a:rPr lang="ru-RU" sz="1600" dirty="0"/>
              <a:t>Заключено 7 договоров аренды муниципального имущества, для оказания жилищно-коммунальных услуг населению. </a:t>
            </a:r>
          </a:p>
          <a:p>
            <a:r>
              <a:rPr lang="ru-RU" sz="1600" dirty="0"/>
              <a:t>	В связи с решением Совета взымается плата за пользование жилым помещением (плата за наем) для нанимателей жилых помещений по договорам социального найма муниципального жилищного фонда, в результате жителями (нанимателями) перечислено в бюджет 1407 тыс. руб.,  данные средства направляются на финансирование работ по капитальному ремонту муниципальных квартир. </a:t>
            </a:r>
          </a:p>
          <a:p>
            <a:r>
              <a:rPr lang="ru-RU" sz="1600" dirty="0"/>
              <a:t>Заключено 17 договоров социального найма жилого помещения.</a:t>
            </a:r>
          </a:p>
          <a:p>
            <a:r>
              <a:rPr lang="ru-RU" sz="1600" dirty="0"/>
              <a:t>Произведен ремонт  муниципальных квартир в том числе:</a:t>
            </a:r>
          </a:p>
          <a:p>
            <a:r>
              <a:rPr lang="ru-RU" sz="1600" dirty="0"/>
              <a:t>1)	В муниципальной квартире </a:t>
            </a:r>
            <a:r>
              <a:rPr lang="ru-RU" sz="1600" dirty="0" err="1"/>
              <a:t>п.Андреево</a:t>
            </a:r>
            <a:r>
              <a:rPr lang="ru-RU" sz="1600" dirty="0"/>
              <a:t>, </a:t>
            </a:r>
            <a:r>
              <a:rPr lang="ru-RU" sz="1600" dirty="0" err="1"/>
              <a:t>ул.Почтовая</a:t>
            </a:r>
            <a:r>
              <a:rPr lang="ru-RU" sz="1600" dirty="0"/>
              <a:t>, д.47, кв.9 газифицирована, подведено холодное водоснабжение, заменены полы в спальне.</a:t>
            </a:r>
          </a:p>
          <a:p>
            <a:r>
              <a:rPr lang="ru-RU" sz="1600" dirty="0"/>
              <a:t>2)	В муниципальной квартире д. Новая, ул. Муромская, д.26, кв.2 заменены переводы, полы, заменены оконные блоки.</a:t>
            </a:r>
          </a:p>
          <a:p>
            <a:r>
              <a:rPr lang="ru-RU" sz="1600" dirty="0"/>
              <a:t>3)	Оконные блоки заменены также в муниципальных квартирах </a:t>
            </a:r>
            <a:r>
              <a:rPr lang="ru-RU" sz="1600" dirty="0" err="1"/>
              <a:t>п.Андреево</a:t>
            </a:r>
            <a:r>
              <a:rPr lang="ru-RU" sz="1600" dirty="0"/>
              <a:t>, </a:t>
            </a:r>
            <a:r>
              <a:rPr lang="ru-RU" sz="1600" dirty="0" err="1"/>
              <a:t>ул.Труда</a:t>
            </a:r>
            <a:r>
              <a:rPr lang="ru-RU" sz="1600" dirty="0"/>
              <a:t>, д.5, кв.5; </a:t>
            </a:r>
            <a:r>
              <a:rPr lang="ru-RU" sz="1600" dirty="0" err="1"/>
              <a:t>п.Болотский</a:t>
            </a:r>
            <a:r>
              <a:rPr lang="ru-RU" sz="1600" dirty="0"/>
              <a:t>, </a:t>
            </a:r>
            <a:r>
              <a:rPr lang="ru-RU" sz="1600" dirty="0" err="1"/>
              <a:t>ул.Рабочая</a:t>
            </a:r>
            <a:r>
              <a:rPr lang="ru-RU" sz="1600" dirty="0"/>
              <a:t>, д.17, кв.3.</a:t>
            </a:r>
          </a:p>
          <a:p>
            <a:r>
              <a:rPr lang="ru-RU" sz="1600" dirty="0"/>
              <a:t>4)	В муниципальной квартире п. Андреево, ул. Парковая, д.19, кв.1 произведен ремонт печи, </a:t>
            </a:r>
            <a:r>
              <a:rPr lang="ru-RU" sz="1600" dirty="0" err="1"/>
              <a:t>терассы</a:t>
            </a:r>
            <a:r>
              <a:rPr lang="ru-RU" sz="1600" dirty="0"/>
              <a:t>, заменена электропроводка и окно.</a:t>
            </a:r>
          </a:p>
          <a:p>
            <a:r>
              <a:rPr lang="ru-RU" sz="1600" dirty="0"/>
              <a:t>5)	Отремонтирована крыша над двумя муниципальными квартирами в жилом доме </a:t>
            </a:r>
            <a:r>
              <a:rPr lang="ru-RU" sz="1600" dirty="0" err="1"/>
              <a:t>п.Андреево</a:t>
            </a:r>
            <a:r>
              <a:rPr lang="ru-RU" sz="1600" dirty="0"/>
              <a:t>, </a:t>
            </a:r>
            <a:r>
              <a:rPr lang="ru-RU" sz="1600" dirty="0" err="1"/>
              <a:t>ул.Труда</a:t>
            </a:r>
            <a:r>
              <a:rPr lang="ru-RU" sz="1600" dirty="0"/>
              <a:t> д.5 </a:t>
            </a:r>
          </a:p>
          <a:p>
            <a:r>
              <a:rPr lang="ru-RU" sz="1600" dirty="0"/>
              <a:t>6)	Всего за год </a:t>
            </a:r>
            <a:r>
              <a:rPr lang="ru-RU" sz="1600" dirty="0" err="1"/>
              <a:t>газификацировано</a:t>
            </a:r>
            <a:r>
              <a:rPr lang="ru-RU" sz="1600" dirty="0"/>
              <a:t> 22 муниципальные квартиры. В п. </a:t>
            </a:r>
            <a:r>
              <a:rPr lang="ru-RU" sz="1600" dirty="0" err="1"/>
              <a:t>Тюрмеровка</a:t>
            </a:r>
            <a:r>
              <a:rPr lang="ru-RU" sz="1600" dirty="0"/>
              <a:t> – 9 квартир, с. Ликино- 8 квартир, п. Андреево – 3 квартиры, п. </a:t>
            </a:r>
            <a:r>
              <a:rPr lang="ru-RU" sz="1600" dirty="0" err="1"/>
              <a:t>Болотский</a:t>
            </a:r>
            <a:r>
              <a:rPr lang="ru-RU" sz="1600" dirty="0"/>
              <a:t> – 1 квартиры, Красный богатырь-1 из них по программе энергосбережения- 19 квартир. </a:t>
            </a:r>
          </a:p>
          <a:p>
            <a:r>
              <a:rPr lang="ru-RU" sz="1600" dirty="0" smtClean="0"/>
              <a:t>7)         Выполнена </a:t>
            </a:r>
            <a:r>
              <a:rPr lang="ru-RU" sz="1600" dirty="0"/>
              <a:t>газификация двух сельских домов культуры </a:t>
            </a:r>
            <a:r>
              <a:rPr lang="ru-RU" sz="1600" dirty="0" err="1"/>
              <a:t>с.Ликино</a:t>
            </a:r>
            <a:r>
              <a:rPr lang="ru-RU" sz="1600" dirty="0"/>
              <a:t>, </a:t>
            </a:r>
            <a:r>
              <a:rPr lang="ru-RU" sz="1600" dirty="0" err="1"/>
              <a:t>п.Тюрмеровка</a:t>
            </a:r>
            <a:r>
              <a:rPr lang="ru-RU" sz="1600" dirty="0"/>
              <a:t>. </a:t>
            </a:r>
          </a:p>
        </p:txBody>
      </p:sp>
      <p:sp useBgFill="1">
        <p:nvSpPr>
          <p:cNvPr id="5" name="Заголовок 3"/>
          <p:cNvSpPr txBox="1">
            <a:spLocks/>
          </p:cNvSpPr>
          <p:nvPr/>
        </p:nvSpPr>
        <p:spPr>
          <a:xfrm>
            <a:off x="428596" y="285728"/>
            <a:ext cx="857256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/>
              <a:t>Владение, пользование и распоряжение муниципальным имуществом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Завершено строительство газопровода сетей высокого и низкого давления в </a:t>
            </a:r>
            <a:r>
              <a:rPr lang="ru-RU" sz="2400" dirty="0" err="1"/>
              <a:t>с.Языково</a:t>
            </a:r>
            <a:r>
              <a:rPr lang="ru-RU" sz="2400" dirty="0"/>
              <a:t>. Производится подключение жилых домов (квартир) к  газораспределительным сетям. Кроме того, продолжается в ранее газифицированных населенных пунктах, газифицироваться жилой сектор, в том числе по программе до газификации, объекты </a:t>
            </a:r>
            <a:r>
              <a:rPr lang="ru-RU" sz="2400" dirty="0" err="1"/>
              <a:t>соцсферы</a:t>
            </a:r>
            <a:r>
              <a:rPr lang="ru-RU" sz="2400" dirty="0"/>
              <a:t> и </a:t>
            </a:r>
            <a:r>
              <a:rPr lang="ru-RU" sz="2400" dirty="0" err="1"/>
              <a:t>прочии</a:t>
            </a:r>
            <a:r>
              <a:rPr lang="ru-RU" sz="2400" dirty="0"/>
              <a:t> (магазины и т.д.). Так в 2023 году газифицированы два СДК: </a:t>
            </a:r>
            <a:r>
              <a:rPr lang="ru-RU" sz="2400" dirty="0" err="1"/>
              <a:t>п.Тюрмеровка</a:t>
            </a:r>
            <a:r>
              <a:rPr lang="ru-RU" sz="2400" dirty="0"/>
              <a:t>, </a:t>
            </a:r>
            <a:r>
              <a:rPr lang="ru-RU" sz="2400" dirty="0" err="1"/>
              <a:t>с.Ликино</a:t>
            </a:r>
            <a:r>
              <a:rPr lang="ru-RU" sz="2400" dirty="0"/>
              <a:t>. Перевод сельских домов культуры на газовое топливо решило ряд проблем:   стабильное теплоснабжение, экономия по содержанию истопников и кочегаров,  снабжение твердым топливом (дровами), кроме того создались комфортные условия для населения при посещении и занятиях в СДК.</a:t>
            </a:r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430639"/>
            <a:ext cx="8229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dirty="0" smtClean="0"/>
              <a:t>Организация газоснабжения и теплоснабжения в границах сельского поселения</a:t>
            </a:r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dirty="0" smtClean="0"/>
              <a:t>ИСПОЛНЕНИЕ БЮДЖЕТА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муниципального образования Андреевское сельское поселение за 2023 год</a:t>
            </a:r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>
            <a:normAutofit fontScale="25000" lnSpcReduction="20000"/>
          </a:bodyPr>
          <a:lstStyle/>
          <a:p>
            <a:r>
              <a:rPr lang="ru-RU" sz="8800" dirty="0"/>
              <a:t>Первоначальный объем доходов на 2023 год был принят с учетом нормативов отчислений доходов от уплаты налогов и платежей в местные бюджеты и утвержден в сумме 29 797,5 </a:t>
            </a:r>
            <a:r>
              <a:rPr lang="ru-RU" sz="8800" dirty="0" err="1"/>
              <a:t>тыс.рублей</a:t>
            </a:r>
            <a:r>
              <a:rPr lang="ru-RU" sz="8800" dirty="0"/>
              <a:t>. В результате внесения изменений и дополнений от 17.02.2023г. № 3/23, 12.04.2023г. № 7/26, 28.06.2023г. № 13/30, 28.07.2023г. № 14/31, 26.10.2023г. № 28/35, 26.12.2023г. № 37/38 плановые назначения бюджета по доходам за 2023 год  муниципального образования составили в сумме 43 122,2 </a:t>
            </a:r>
            <a:r>
              <a:rPr lang="ru-RU" sz="8800" dirty="0" err="1"/>
              <a:t>тыс.рублей</a:t>
            </a:r>
            <a:r>
              <a:rPr lang="ru-RU" sz="8800" dirty="0"/>
              <a:t>, или на 44,8%  больше от первоначального плана. Собственных доходов поступило 14 937,0 </a:t>
            </a:r>
            <a:r>
              <a:rPr lang="ru-RU" sz="8800" dirty="0" err="1"/>
              <a:t>тыс.рублей</a:t>
            </a:r>
            <a:r>
              <a:rPr lang="ru-RU" sz="8800" dirty="0"/>
              <a:t>, которые составляют 34,7 % от поступивших доходов за год, на  0,6% ниже  уровня 2022 года.</a:t>
            </a:r>
            <a:endParaRPr lang="ru-RU" sz="8800" dirty="0" smtClean="0"/>
          </a:p>
          <a:p>
            <a:endParaRPr lang="ru-RU" sz="8800" b="1" dirty="0" smtClean="0"/>
          </a:p>
          <a:p>
            <a:r>
              <a:rPr lang="ru-RU" sz="8800" dirty="0"/>
              <a:t>Бюджет муниципального образования Андреевское сельское поселения </a:t>
            </a:r>
            <a:r>
              <a:rPr lang="ru-RU" sz="8800" dirty="0" err="1"/>
              <a:t>Судогодского</a:t>
            </a:r>
            <a:r>
              <a:rPr lang="ru-RU" sz="8800" dirty="0"/>
              <a:t> района Владимирской области за 2023 год исполнен по доходам в сумме  43 070,1 </a:t>
            </a:r>
            <a:r>
              <a:rPr lang="ru-RU" sz="8800" dirty="0" err="1"/>
              <a:t>тыс.рублей</a:t>
            </a:r>
            <a:r>
              <a:rPr lang="ru-RU" sz="8800" dirty="0"/>
              <a:t>, по расходам 44 602,9 </a:t>
            </a:r>
            <a:r>
              <a:rPr lang="ru-RU" sz="8800" dirty="0" err="1"/>
              <a:t>тыс.рублей</a:t>
            </a:r>
            <a:r>
              <a:rPr lang="ru-RU" sz="8800" dirty="0"/>
              <a:t>, дефицит бюджета муниципального образования составил  1 532,8 </a:t>
            </a:r>
            <a:r>
              <a:rPr lang="ru-RU" sz="8800" dirty="0" err="1"/>
              <a:t>тыс.рублей</a:t>
            </a:r>
            <a:r>
              <a:rPr lang="ru-RU" sz="8800" dirty="0"/>
              <a:t>.</a:t>
            </a:r>
            <a:r>
              <a:rPr lang="ru-RU" sz="4200" b="1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200" dirty="0"/>
              <a:t> В объеме бюджета сельского поселения финансовая помощь от других уровней бюджета составила  28 113,1 </a:t>
            </a:r>
            <a:r>
              <a:rPr lang="ru-RU" sz="2200" dirty="0" err="1"/>
              <a:t>тыс.рублей</a:t>
            </a:r>
            <a:r>
              <a:rPr lang="ru-RU" sz="2200" dirty="0"/>
              <a:t> или 65,3 % поступлений бюджета. По отношению к отчету 2022 года фактическое поступление безвозмездных поступлений увеличилось на 5 817,8 </a:t>
            </a:r>
            <a:r>
              <a:rPr lang="ru-RU" sz="2200" dirty="0" err="1"/>
              <a:t>тыс.рублей</a:t>
            </a:r>
            <a:r>
              <a:rPr lang="ru-RU" sz="2200" dirty="0"/>
              <a:t>.</a:t>
            </a:r>
          </a:p>
          <a:p>
            <a:r>
              <a:rPr lang="ru-RU" sz="2200" dirty="0"/>
              <a:t>Налоговых и неналоговых доходов поступило в местный бюджет за 2023 год в сумме 14 937,0 тыс. рублей или 105,0 % к годовым назначениям.</a:t>
            </a:r>
          </a:p>
          <a:p>
            <a:r>
              <a:rPr lang="ru-RU" sz="2200" dirty="0"/>
              <a:t>Налоговых доходов в бюджет муниципального образования в 2023 году поступило в сумме 13 363,3 </a:t>
            </a:r>
            <a:r>
              <a:rPr lang="ru-RU" sz="2200" dirty="0" err="1"/>
              <a:t>тыс.рублей</a:t>
            </a:r>
            <a:r>
              <a:rPr lang="ru-RU" sz="2200" dirty="0"/>
              <a:t> или 105,9% от утвержденных бюджетных назначений.      Поступление налоговых доходов в сравнении с 2022 годом уменьшилось на 1,6% Расчет земельного налога произведен по данным кадастровой стоимости (и ее увеличения) и увеличения налоговых ставок до максимальных.</a:t>
            </a:r>
            <a:endParaRPr lang="ru-RU" sz="2200" dirty="0" smtClean="0"/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45974"/>
            <a:ext cx="8229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dirty="0" smtClean="0"/>
              <a:t>ИСПОЛНЕНИЕ БЮДЖЕТА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муниципального образования Андреевское сельское поселение за 2023 год</a:t>
            </a:r>
            <a:endParaRPr lang="ru-RU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7324</TotalTime>
  <Words>2145</Words>
  <Application>Microsoft Office PowerPoint</Application>
  <PresentationFormat>Экран (4:3)</PresentationFormat>
  <Paragraphs>131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Times New Roman</vt:lpstr>
      <vt:lpstr>Тема Office</vt:lpstr>
      <vt:lpstr>  ОТЧЕТ    администрации  муниципального образования  Андреевское сельское поселение  по итогам работы 2023 года. </vt:lpstr>
      <vt:lpstr>Презентация PowerPoint</vt:lpstr>
      <vt:lpstr>По социальному обслуживанию населения  была проведена следующая работа: Консультаций - 387; Инструктаж по пожарной безопасности -180; Вручение справок о назначении субсидий – 82; Выдано гуманитарной помощи гражданам, находящимся в трудной жизненной ситуации -152; Помощь в оформлении ходатайств, характеристик- 1; Посещение граждан- 171; Оформление актов МБО-158; Помощь в оформлении документов на компенсацию за дрова  и субсидию за коммунальные услуги– 121; Отказ от оформления в дом-интернат -2; Вручение Новогодних подарков детям из многодетных, малообеспеченных семей, детям-инвалидам, матерям одиночкам – 260; Проведение клубов общения граждан 60+ - 70 заседаний (451чел.)     </vt:lpstr>
      <vt:lpstr>Презентация PowerPoint</vt:lpstr>
      <vt:lpstr>Экономический сектор поселения </vt:lpstr>
      <vt:lpstr>Презентация PowerPoint</vt:lpstr>
      <vt:lpstr>Организация газоснабжения и теплоснабжения в границах сельского поселения</vt:lpstr>
      <vt:lpstr>ИСПОЛНЕНИЕ БЮДЖЕТА муниципального образования Андреевское сельское поселение за 2023 год</vt:lpstr>
      <vt:lpstr>ИСПОЛНЕНИЕ БЮДЖЕТА муниципального образования Андреевское сельское поселение за 2023 год</vt:lpstr>
      <vt:lpstr>Расходы бюджета</vt:lpstr>
      <vt:lpstr>Презентация PowerPoint</vt:lpstr>
      <vt:lpstr>Пожарная безопасность </vt:lpstr>
      <vt:lpstr>Пожарная безопасность </vt:lpstr>
      <vt:lpstr>Расходы в области национальной экономики</vt:lpstr>
      <vt:lpstr>Содержание автомобильных дорог общего пользования местного значения в населенных пунктах в зимний период</vt:lpstr>
      <vt:lpstr>Мероприятий по капитальному ремонту муниципального жилого фонда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благоустройства, ремонт дорог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Расходы в рамках охраны окружающей среды </vt:lpstr>
      <vt:lpstr>Расходы в рамках охраны окружающей среды </vt:lpstr>
      <vt:lpstr>Расходы по ликвидации аварийных деревьев </vt:lpstr>
      <vt:lpstr>Презентация PowerPoint</vt:lpstr>
      <vt:lpstr>Расходы в области культуры</vt:lpstr>
      <vt:lpstr>Расходы в области физической культуры и спорта</vt:lpstr>
      <vt:lpstr>   </vt:lpstr>
      <vt:lpstr>   Благодарю за внимание и сотрудничество уважаемые коллеги!   </vt:lpstr>
    </vt:vector>
  </TitlesOfParts>
  <Company>Экономика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«Об итогах  социально-экономического  развития  МО «Судогодский район»  в 2013 году  и задачах на 2014 год»   28.03.2014 г. </dc:title>
  <dc:creator>Шибаева</dc:creator>
  <cp:lastModifiedBy>User</cp:lastModifiedBy>
  <cp:revision>1200</cp:revision>
  <cp:lastPrinted>2024-02-21T06:23:39Z</cp:lastPrinted>
  <dcterms:created xsi:type="dcterms:W3CDTF">2015-03-10T07:03:40Z</dcterms:created>
  <dcterms:modified xsi:type="dcterms:W3CDTF">2024-02-21T06:26:55Z</dcterms:modified>
</cp:coreProperties>
</file>